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1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tags/tag2.xml" ContentType="application/vnd.openxmlformats-officedocument.presentationml.tag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89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notesSlides/notesSlide90.xml" ContentType="application/vnd.openxmlformats-officedocument.presentationml.notesSlide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notesSlides/notesSlide91.xml" ContentType="application/vnd.openxmlformats-officedocument.presentationml.notesSlid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notesSlides/notesSlide92.xml" ContentType="application/vnd.openxmlformats-officedocument.presentationml.notesSlide+xml"/>
  <Override PartName="/ppt/tags/tag110.xml" ContentType="application/vnd.openxmlformats-officedocument.presentationml.tags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5"/>
  </p:notesMasterIdLst>
  <p:handoutMasterIdLst>
    <p:handoutMasterId r:id="rId116"/>
  </p:handoutMasterIdLst>
  <p:sldIdLst>
    <p:sldId id="256" r:id="rId2"/>
    <p:sldId id="363" r:id="rId3"/>
    <p:sldId id="262" r:id="rId4"/>
    <p:sldId id="257" r:id="rId5"/>
    <p:sldId id="355" r:id="rId6"/>
    <p:sldId id="258" r:id="rId7"/>
    <p:sldId id="259" r:id="rId8"/>
    <p:sldId id="260" r:id="rId9"/>
    <p:sldId id="261" r:id="rId10"/>
    <p:sldId id="266" r:id="rId11"/>
    <p:sldId id="267" r:id="rId12"/>
    <p:sldId id="274" r:id="rId13"/>
    <p:sldId id="268" r:id="rId14"/>
    <p:sldId id="269" r:id="rId15"/>
    <p:sldId id="271" r:id="rId16"/>
    <p:sldId id="272" r:id="rId17"/>
    <p:sldId id="273" r:id="rId18"/>
    <p:sldId id="306" r:id="rId19"/>
    <p:sldId id="275" r:id="rId20"/>
    <p:sldId id="277" r:id="rId21"/>
    <p:sldId id="279" r:id="rId22"/>
    <p:sldId id="278" r:id="rId23"/>
    <p:sldId id="280" r:id="rId24"/>
    <p:sldId id="281" r:id="rId25"/>
    <p:sldId id="282" r:id="rId26"/>
    <p:sldId id="264" r:id="rId27"/>
    <p:sldId id="370" r:id="rId28"/>
    <p:sldId id="263" r:id="rId29"/>
    <p:sldId id="371" r:id="rId30"/>
    <p:sldId id="287" r:id="rId31"/>
    <p:sldId id="289" r:id="rId32"/>
    <p:sldId id="288" r:id="rId33"/>
    <p:sldId id="290" r:id="rId34"/>
    <p:sldId id="291" r:id="rId35"/>
    <p:sldId id="283" r:id="rId36"/>
    <p:sldId id="356" r:id="rId37"/>
    <p:sldId id="265" r:id="rId38"/>
    <p:sldId id="284" r:id="rId39"/>
    <p:sldId id="285" r:id="rId40"/>
    <p:sldId id="286" r:id="rId41"/>
    <p:sldId id="292" r:id="rId42"/>
    <p:sldId id="293" r:id="rId43"/>
    <p:sldId id="294" r:id="rId44"/>
    <p:sldId id="295" r:id="rId45"/>
    <p:sldId id="296" r:id="rId46"/>
    <p:sldId id="297" r:id="rId47"/>
    <p:sldId id="357" r:id="rId48"/>
    <p:sldId id="298" r:id="rId49"/>
    <p:sldId id="299" r:id="rId50"/>
    <p:sldId id="302" r:id="rId51"/>
    <p:sldId id="300" r:id="rId52"/>
    <p:sldId id="301" r:id="rId53"/>
    <p:sldId id="358" r:id="rId54"/>
    <p:sldId id="303" r:id="rId55"/>
    <p:sldId id="305" r:id="rId56"/>
    <p:sldId id="359" r:id="rId57"/>
    <p:sldId id="340" r:id="rId58"/>
    <p:sldId id="372" r:id="rId59"/>
    <p:sldId id="360" r:id="rId60"/>
    <p:sldId id="304" r:id="rId61"/>
    <p:sldId id="307" r:id="rId62"/>
    <p:sldId id="308" r:id="rId63"/>
    <p:sldId id="309" r:id="rId64"/>
    <p:sldId id="311" r:id="rId65"/>
    <p:sldId id="310" r:id="rId66"/>
    <p:sldId id="312" r:id="rId67"/>
    <p:sldId id="313" r:id="rId68"/>
    <p:sldId id="317" r:id="rId69"/>
    <p:sldId id="318" r:id="rId70"/>
    <p:sldId id="315" r:id="rId71"/>
    <p:sldId id="316" r:id="rId72"/>
    <p:sldId id="314" r:id="rId73"/>
    <p:sldId id="321" r:id="rId74"/>
    <p:sldId id="322" r:id="rId75"/>
    <p:sldId id="324" r:id="rId76"/>
    <p:sldId id="325" r:id="rId77"/>
    <p:sldId id="326" r:id="rId78"/>
    <p:sldId id="319" r:id="rId79"/>
    <p:sldId id="320" r:id="rId80"/>
    <p:sldId id="323" r:id="rId81"/>
    <p:sldId id="327" r:id="rId82"/>
    <p:sldId id="328" r:id="rId83"/>
    <p:sldId id="329" r:id="rId84"/>
    <p:sldId id="330" r:id="rId85"/>
    <p:sldId id="331" r:id="rId86"/>
    <p:sldId id="361" r:id="rId87"/>
    <p:sldId id="336" r:id="rId88"/>
    <p:sldId id="349" r:id="rId89"/>
    <p:sldId id="343" r:id="rId90"/>
    <p:sldId id="344" r:id="rId91"/>
    <p:sldId id="345" r:id="rId92"/>
    <p:sldId id="346" r:id="rId93"/>
    <p:sldId id="337" r:id="rId94"/>
    <p:sldId id="339" r:id="rId95"/>
    <p:sldId id="338" r:id="rId96"/>
    <p:sldId id="362" r:id="rId97"/>
    <p:sldId id="365" r:id="rId98"/>
    <p:sldId id="334" r:id="rId99"/>
    <p:sldId id="332" r:id="rId100"/>
    <p:sldId id="333" r:id="rId101"/>
    <p:sldId id="335" r:id="rId102"/>
    <p:sldId id="341" r:id="rId103"/>
    <p:sldId id="342" r:id="rId104"/>
    <p:sldId id="347" r:id="rId105"/>
    <p:sldId id="364" r:id="rId106"/>
    <p:sldId id="348" r:id="rId107"/>
    <p:sldId id="350" r:id="rId108"/>
    <p:sldId id="351" r:id="rId109"/>
    <p:sldId id="352" r:id="rId110"/>
    <p:sldId id="353" r:id="rId111"/>
    <p:sldId id="366" r:id="rId112"/>
    <p:sldId id="367" r:id="rId113"/>
    <p:sldId id="368" r:id="rId114"/>
  </p:sldIdLst>
  <p:sldSz cx="12192000" cy="6858000"/>
  <p:notesSz cx="7315200" cy="9601200"/>
  <p:defaultTextStyle>
    <a:defPPr>
      <a:defRPr lang="en-US"/>
    </a:defPPr>
    <a:lvl1pPr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92FAF66-3620-A943-86AF-4D54BAB3C1D0}">
          <p14:sldIdLst>
            <p14:sldId id="256"/>
            <p14:sldId id="363"/>
            <p14:sldId id="262"/>
            <p14:sldId id="257"/>
          </p14:sldIdLst>
        </p14:section>
        <p14:section name="Bits and Bytes" id="{907A444B-6BCE-ED46-AC7C-C0890DED029F}">
          <p14:sldIdLst>
            <p14:sldId id="355"/>
            <p14:sldId id="258"/>
            <p14:sldId id="259"/>
            <p14:sldId id="260"/>
            <p14:sldId id="261"/>
            <p14:sldId id="266"/>
            <p14:sldId id="267"/>
            <p14:sldId id="274"/>
            <p14:sldId id="268"/>
            <p14:sldId id="269"/>
            <p14:sldId id="271"/>
            <p14:sldId id="272"/>
            <p14:sldId id="273"/>
            <p14:sldId id="306"/>
            <p14:sldId id="275"/>
            <p14:sldId id="277"/>
            <p14:sldId id="279"/>
            <p14:sldId id="278"/>
            <p14:sldId id="280"/>
            <p14:sldId id="281"/>
            <p14:sldId id="282"/>
            <p14:sldId id="264"/>
            <p14:sldId id="370"/>
            <p14:sldId id="263"/>
            <p14:sldId id="371"/>
            <p14:sldId id="287"/>
            <p14:sldId id="289"/>
            <p14:sldId id="288"/>
            <p14:sldId id="290"/>
            <p14:sldId id="291"/>
            <p14:sldId id="283"/>
          </p14:sldIdLst>
        </p14:section>
        <p14:section name="Hexadecimal" id="{03BC742D-8E31-0E46-B06C-F3A303946AE5}">
          <p14:sldIdLst>
            <p14:sldId id="356"/>
            <p14:sldId id="265"/>
            <p14:sldId id="284"/>
            <p14:sldId id="285"/>
            <p14:sldId id="286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Integer Representations" id="{97C5E884-2B1A-D04E-818D-4FC439AEDFC2}">
          <p14:sldIdLst>
            <p14:sldId id="357"/>
            <p14:sldId id="298"/>
            <p14:sldId id="299"/>
            <p14:sldId id="302"/>
            <p14:sldId id="300"/>
            <p14:sldId id="301"/>
          </p14:sldIdLst>
        </p14:section>
        <p14:section name="Unsigned" id="{66CF0640-949A-2A4B-AB29-5C44D68AC791}">
          <p14:sldIdLst>
            <p14:sldId id="358"/>
            <p14:sldId id="303"/>
            <p14:sldId id="305"/>
          </p14:sldIdLst>
        </p14:section>
        <p14:section name="Announcements" id="{9E68EA70-801E-6C42-8721-53E76DD86B5C}">
          <p14:sldIdLst>
            <p14:sldId id="359"/>
            <p14:sldId id="340"/>
            <p14:sldId id="372"/>
          </p14:sldIdLst>
        </p14:section>
        <p14:section name="Signed" id="{C3A2131D-9778-3843-9106-BF52844B75D8}">
          <p14:sldIdLst>
            <p14:sldId id="360"/>
            <p14:sldId id="304"/>
            <p14:sldId id="307"/>
            <p14:sldId id="308"/>
            <p14:sldId id="309"/>
            <p14:sldId id="311"/>
            <p14:sldId id="310"/>
            <p14:sldId id="312"/>
            <p14:sldId id="313"/>
            <p14:sldId id="317"/>
            <p14:sldId id="318"/>
            <p14:sldId id="315"/>
            <p14:sldId id="316"/>
            <p14:sldId id="314"/>
            <p14:sldId id="321"/>
            <p14:sldId id="322"/>
            <p14:sldId id="324"/>
            <p14:sldId id="325"/>
            <p14:sldId id="326"/>
            <p14:sldId id="319"/>
            <p14:sldId id="320"/>
            <p14:sldId id="323"/>
            <p14:sldId id="327"/>
            <p14:sldId id="328"/>
            <p14:sldId id="329"/>
            <p14:sldId id="330"/>
            <p14:sldId id="331"/>
          </p14:sldIdLst>
        </p14:section>
        <p14:section name="Casting" id="{29500337-F98C-A045-B51F-B2F7DFAB6C77}">
          <p14:sldIdLst>
            <p14:sldId id="361"/>
            <p14:sldId id="336"/>
            <p14:sldId id="349"/>
            <p14:sldId id="343"/>
            <p14:sldId id="344"/>
            <p14:sldId id="345"/>
            <p14:sldId id="346"/>
            <p14:sldId id="337"/>
            <p14:sldId id="339"/>
            <p14:sldId id="338"/>
            <p14:sldId id="362"/>
            <p14:sldId id="365"/>
            <p14:sldId id="334"/>
            <p14:sldId id="332"/>
            <p14:sldId id="333"/>
            <p14:sldId id="335"/>
            <p14:sldId id="341"/>
            <p14:sldId id="342"/>
            <p14:sldId id="347"/>
            <p14:sldId id="364"/>
            <p14:sldId id="348"/>
            <p14:sldId id="350"/>
            <p14:sldId id="351"/>
            <p14:sldId id="352"/>
            <p14:sldId id="353"/>
            <p14:sldId id="366"/>
            <p14:sldId id="367"/>
            <p14:sldId id="3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DDDDDD"/>
    <a:srgbClr val="F8F8F8"/>
    <a:srgbClr val="FF9999"/>
    <a:srgbClr val="8C1515"/>
    <a:srgbClr val="FFFFC0"/>
    <a:srgbClr val="FFFF80"/>
    <a:srgbClr val="CCCC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8" autoAdjust="0"/>
    <p:restoredTop sz="82203" autoAdjust="0"/>
  </p:normalViewPr>
  <p:slideViewPr>
    <p:cSldViewPr>
      <p:cViewPr varScale="1">
        <p:scale>
          <a:sx n="91" d="100"/>
          <a:sy n="91" d="100"/>
        </p:scale>
        <p:origin x="976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09" d="100"/>
          <a:sy n="109" d="100"/>
        </p:scale>
        <p:origin x="-274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presProps" Target="pres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viewProps" Target="view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141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141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fld id="{AC6EEC9E-87D7-B849-9C36-242A317D52C0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tif>
</file>

<file path=ppt/media/image10.tif>
</file>

<file path=ppt/media/image11.jpeg>
</file>

<file path=ppt/media/image12.png>
</file>

<file path=ppt/media/image13.tiff>
</file>

<file path=ppt/media/image14.png>
</file>

<file path=ppt/media/image2.tif>
</file>

<file path=ppt/media/image3.png>
</file>

<file path=ppt/media/image4.png>
</file>

<file path=ppt/media/image5.png>
</file>

<file path=ppt/media/image6.png>
</file>

<file path=ppt/media/image7.tif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fld id="{AA742258-FB98-3F4C-92C7-D00F89B753B5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510245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82980179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30261196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SECURITY CONCERNS!  Left side means different things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16890053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76866888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7338065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False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**true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9674181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830439479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74066907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87916831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6363750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109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04594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89079737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110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38686844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111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31749903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112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1174678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113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59178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66911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441776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803529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689667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454392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607875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35515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99256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134628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875989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964701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732810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396345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440507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21672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your own</a:t>
            </a:r>
          </a:p>
          <a:p>
            <a:endParaRPr lang="en-US" dirty="0"/>
          </a:p>
          <a:p>
            <a:r>
              <a:rPr lang="en-US" dirty="0"/>
              <a:t>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715313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base-2 value 1010 in base-10?
https://www.polleverywhere.com/multiple_choice_polls/lcWBLVicgZFJTyq5on7dY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4BCB7D-BF4E-1446-AA25-7CBBEE977063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3633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your own</a:t>
            </a:r>
          </a:p>
          <a:p>
            <a:endParaRPr lang="en-US" dirty="0"/>
          </a:p>
          <a:p>
            <a:r>
              <a:rPr lang="en-US" dirty="0"/>
              <a:t>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172480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base-10 value 14 in base-2?
https://www.polleverywhere.com/multiple_choice_polls/Wu4t500LBtVGf2cFNmOSc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4BCB7D-BF4E-1446-AA25-7CBBEE977063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8491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overflow</a:t>
            </a:r>
          </a:p>
          <a:p>
            <a:r>
              <a:rPr lang="en-US" dirty="0"/>
              <a:t>Change numbers, consistently incorrect!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451553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3178995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9695003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570629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1971199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768434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Whiteboard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355477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0758917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6539590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381490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68065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2809538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0471654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039437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5323086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3427483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2118867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5061625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3256658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9206539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4919668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72314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135476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 fact: mobile devices still transitioning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5189338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476489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 standard only guarantees int32_t and int64_t!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2510756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3673153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2724142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5926206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10752561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0751098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3163310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59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1617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9176409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T-P-S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1151196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8267597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04018411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8742771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5479861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74199328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Extra digits just fall off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81555942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0881036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18099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09740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2722807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426015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31064308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30000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0473857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5123612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23288033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83063680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77913667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8730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06316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Bit = Binary-digit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48547849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328674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71797641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45840719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019534048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R"/>
            </a:pPr>
            <a:r>
              <a:rPr lang="en-US" dirty="0"/>
              <a:t>Own: then board: 0100</a:t>
            </a:r>
          </a:p>
          <a:p>
            <a:pPr marL="228600" indent="-228600">
              <a:buAutoNum type="alphaLcParenR"/>
            </a:pPr>
            <a:r>
              <a:rPr lang="en-US" dirty="0"/>
              <a:t>1001</a:t>
            </a:r>
          </a:p>
          <a:p>
            <a:pPr marL="228600" indent="-228600">
              <a:buAutoNum type="alphaLcParenR"/>
            </a:pPr>
            <a:r>
              <a:rPr lang="en-US" dirty="0"/>
              <a:t>1101</a:t>
            </a:r>
          </a:p>
          <a:p>
            <a:pPr marL="228600" indent="-228600">
              <a:buAutoNum type="alphaLcParenR"/>
            </a:pPr>
            <a:r>
              <a:rPr lang="en-US" dirty="0"/>
              <a:t>1000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57413756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arenR"/>
            </a:pPr>
            <a:r>
              <a:rPr lang="en-US" dirty="0"/>
              <a:t>0100</a:t>
            </a:r>
          </a:p>
          <a:p>
            <a:pPr marL="228600" indent="-228600">
              <a:buAutoNum type="alphaLcParenR"/>
            </a:pPr>
            <a:r>
              <a:rPr lang="en-US" dirty="0"/>
              <a:t>1001</a:t>
            </a:r>
          </a:p>
          <a:p>
            <a:pPr marL="228600" indent="-228600">
              <a:buAutoNum type="alphaLcParenR"/>
            </a:pPr>
            <a:r>
              <a:rPr lang="en-US" dirty="0"/>
              <a:t>1101</a:t>
            </a:r>
          </a:p>
          <a:p>
            <a:pPr marL="228600" indent="-228600">
              <a:buAutoNum type="alphaLcParenR"/>
            </a:pPr>
            <a:r>
              <a:rPr lang="en-US" dirty="0"/>
              <a:t>1000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23408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856786018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Technically overflowing with signed integers in C is undefined.  But it is predictable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97472927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47734706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413759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Nibble!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61510496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Think-Pair-Share</a:t>
            </a:r>
          </a:p>
          <a:p>
            <a:endParaRPr lang="en-US" dirty="0"/>
          </a:p>
          <a:p>
            <a:r>
              <a:rPr lang="en-US" dirty="0"/>
              <a:t>C</a:t>
            </a:r>
          </a:p>
          <a:p>
            <a:endParaRPr lang="en-US" dirty="0"/>
          </a:p>
          <a:p>
            <a:r>
              <a:rPr lang="en-US" dirty="0"/>
              <a:t>DISCONTINUITY = overflow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5438287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49190134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17199288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45166237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1676900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054866494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801729258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200210340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623704422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721882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>
            <a:extLst>
              <a:ext uri="{FF2B5EF4-FFF2-40B4-BE49-F238E27FC236}">
                <a16:creationId xmlns:a16="http://schemas.microsoft.com/office/drawing/2014/main" id="{78340356-4F82-7642-8E61-31438DC7957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algn="l"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algn="l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algn="l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algn="l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175B182-7757-2B4B-B49F-0C8D0928297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914400" y="1600200"/>
            <a:ext cx="10363200" cy="20574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endParaRPr lang="x-none" altLang="x-none" noProof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481B511-27D1-E445-A6E2-A51E87B26D6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895600" y="41148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 sz="2400"/>
            </a:lvl1pPr>
          </a:lstStyle>
          <a:p>
            <a:pPr lvl="0"/>
            <a:r>
              <a:rPr lang="en-US" altLang="x-none" noProof="0" dirty="0"/>
              <a:t>Click to edit Master subtitle style</a:t>
            </a:r>
          </a:p>
        </p:txBody>
      </p:sp>
      <p:sp>
        <p:nvSpPr>
          <p:cNvPr id="12" name="Text Box 11">
            <a:extLst>
              <a:ext uri="{FF2B5EF4-FFF2-40B4-BE49-F238E27FC236}">
                <a16:creationId xmlns:a16="http://schemas.microsoft.com/office/drawing/2014/main" id="{2CD5DE72-E8AC-D645-BD88-5BA018B0486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209800" y="6306297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 dirty="0">
                <a:latin typeface="Calibri" charset="0"/>
              </a:rPr>
              <a:t>This document is copyright (C) Stanford Computer Science and Nick Troccoli, licensed under Creative Commons Attribution 2.5 License.  All rights reserved.</a:t>
            </a:r>
            <a:br>
              <a:rPr lang="en-US" altLang="x-none" sz="800" dirty="0">
                <a:latin typeface="Calibri" charset="0"/>
              </a:rPr>
            </a:br>
            <a:r>
              <a:rPr lang="en-US" altLang="x-none" sz="800" dirty="0">
                <a:latin typeface="Calibri" charset="0"/>
              </a:rPr>
              <a:t>Based on slides created by Marty Stepp, Cynthia Lee, Chris Gregg, and others.</a:t>
            </a:r>
          </a:p>
        </p:txBody>
      </p:sp>
    </p:spTree>
    <p:extLst>
      <p:ext uri="{BB962C8B-B14F-4D97-AF65-F5344CB8AC3E}">
        <p14:creationId xmlns:p14="http://schemas.microsoft.com/office/powerpoint/2010/main" val="2113104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4EB059-4C62-3143-8431-5E4301860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Vertical Text Placeholder 2">
            <a:extLst>
              <a:ext uri="{FF2B5EF4-FFF2-40B4-BE49-F238E27FC236}">
                <a16:creationId xmlns:a16="http://schemas.microsoft.com/office/drawing/2014/main" id="{59AEACB6-59D2-4E47-BE1E-F7C225C46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2400" y="1295400"/>
            <a:ext cx="11811000" cy="5181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7325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B736492-65D5-7A4F-80A3-31C72A12A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C47DD1-735B-0D4F-9D32-27E3EDDC7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6779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BA9953C-E887-5F4C-9DD0-4F107760D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36730"/>
            <a:ext cx="10958512" cy="2852737"/>
          </a:xfrm>
          <a:prstGeom prst="rect">
            <a:avLst/>
          </a:prstGeom>
        </p:spPr>
        <p:txBody>
          <a:bodyPr anchor="ctr"/>
          <a:lstStyle>
            <a:lvl1pPr algn="ctr">
              <a:defRPr sz="6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5DDC236-00E5-2A48-8790-05E2F1718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7"/>
            <a:ext cx="10958512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5408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FA560C6-A739-2049-B91E-DFEB262D8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6053172-13CE-2343-B369-1A8A92D7D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5833872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86B485-66BF-7341-A676-CCAF29FCB1DA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299882"/>
            <a:ext cx="5833872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539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8FD81F-A890-1E4F-B50C-FA58B0FE3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EA21BD5-23D0-9A4C-8FB5-C2A851AD2C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400" y="2316956"/>
            <a:ext cx="5833872" cy="41600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AFCA5F-2182-4F49-BA8A-15432F96A26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2316956"/>
            <a:ext cx="5833872" cy="416452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2B291DF-3599-8746-A039-AF3E6FA7DB5C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52400" y="1493044"/>
            <a:ext cx="58338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0D46F08-21FE-D846-93BD-BD73EF536E36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6172200" y="1493044"/>
            <a:ext cx="58338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9982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15EFE8-1D4D-3341-ABA9-3C476C845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3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8478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B5AFA63-4AC5-A544-B0C8-BCA9F9986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95D5EC6-7C9A-704C-B040-4E8BFC2DC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1524000"/>
            <a:ext cx="76009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F2C3107-306B-114F-B302-3E7C93CBD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" y="1523999"/>
            <a:ext cx="4191000" cy="48736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1040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E60B452-E427-004F-BA7B-F57002120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CBBB664-6680-4947-9DFB-6AAFC2FF4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8600" y="1523999"/>
            <a:ext cx="4114800" cy="48736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70EBC0EC-CB7F-8E41-B709-6B10FCE8C4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43400" y="1523999"/>
            <a:ext cx="76200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75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1BAC2715-7B69-034F-ADD4-FCB4F1C9EE1C}"/>
              </a:ext>
            </a:extLst>
          </p:cNvPr>
          <p:cNvSpPr txBox="1">
            <a:spLocks noGrp="1"/>
          </p:cNvSpPr>
          <p:nvPr userDrawn="1"/>
        </p:nvSpPr>
        <p:spPr>
          <a:xfrm>
            <a:off x="10972800" y="6356355"/>
            <a:ext cx="1016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>
              <a:spcBef>
                <a:spcPts val="500"/>
              </a:spcBef>
            </a:pPr>
            <a:fld id="{6B0F97DD-C0E0-384C-93CD-7A62F824A3DE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>
                <a:spcBef>
                  <a:spcPts val="500"/>
                </a:spcBef>
              </a:pPr>
              <a:t>‹#›</a:t>
            </a:fld>
            <a:endParaRPr lang="en-US" altLang="x-none"/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85DF6712-59E7-BE4D-938E-10F7141D2A4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algn="l"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algn="l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algn="l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algn="l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>
              <a:latin typeface="Tahoma" charset="0"/>
              <a:ea typeface="Arial" charset="0"/>
              <a:cs typeface="Arial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DCD2242-3A48-6A44-9897-F959BCA692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118364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888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hyperlink" Target="https://www.polleverywhere.com/multiple_choice_polls/lcWBLVicgZFJTyq5on7dY" TargetMode="External"/><Relationship Id="rId5" Type="http://schemas.openxmlformats.org/officeDocument/2006/relationships/hyperlink" Target="https://www.liveslides.com/download" TargetMode="Externa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hyperlink" Target="https://www.polleverywhere.com/multiple_choice_polls/Wu4t500LBtVGf2cFNmOSc" TargetMode="External"/><Relationship Id="rId5" Type="http://schemas.openxmlformats.org/officeDocument/2006/relationships/hyperlink" Target="https://www.liveslides.com/download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tags" Target="../tags/tag15.xml"/><Relationship Id="rId18" Type="http://schemas.openxmlformats.org/officeDocument/2006/relationships/tags" Target="../tags/tag20.xml"/><Relationship Id="rId26" Type="http://schemas.openxmlformats.org/officeDocument/2006/relationships/tags" Target="../tags/tag28.xml"/><Relationship Id="rId3" Type="http://schemas.openxmlformats.org/officeDocument/2006/relationships/tags" Target="../tags/tag5.xml"/><Relationship Id="rId21" Type="http://schemas.openxmlformats.org/officeDocument/2006/relationships/tags" Target="../tags/tag23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tags" Target="../tags/tag19.xml"/><Relationship Id="rId25" Type="http://schemas.openxmlformats.org/officeDocument/2006/relationships/tags" Target="../tags/tag27.xml"/><Relationship Id="rId2" Type="http://schemas.openxmlformats.org/officeDocument/2006/relationships/tags" Target="../tags/tag4.xml"/><Relationship Id="rId16" Type="http://schemas.openxmlformats.org/officeDocument/2006/relationships/tags" Target="../tags/tag18.xml"/><Relationship Id="rId20" Type="http://schemas.openxmlformats.org/officeDocument/2006/relationships/tags" Target="../tags/tag22.xml"/><Relationship Id="rId29" Type="http://schemas.openxmlformats.org/officeDocument/2006/relationships/notesSlide" Target="../notesSlides/notesSlide89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24" Type="http://schemas.openxmlformats.org/officeDocument/2006/relationships/tags" Target="../tags/tag26.xml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23" Type="http://schemas.openxmlformats.org/officeDocument/2006/relationships/tags" Target="../tags/tag25.xml"/><Relationship Id="rId28" Type="http://schemas.openxmlformats.org/officeDocument/2006/relationships/slideLayout" Target="../slideLayouts/slideLayout2.xml"/><Relationship Id="rId10" Type="http://schemas.openxmlformats.org/officeDocument/2006/relationships/tags" Target="../tags/tag12.xml"/><Relationship Id="rId19" Type="http://schemas.openxmlformats.org/officeDocument/2006/relationships/tags" Target="../tags/tag21.xml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Relationship Id="rId22" Type="http://schemas.openxmlformats.org/officeDocument/2006/relationships/tags" Target="../tags/tag24.xml"/><Relationship Id="rId27" Type="http://schemas.openxmlformats.org/officeDocument/2006/relationships/tags" Target="../tags/tag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13" Type="http://schemas.openxmlformats.org/officeDocument/2006/relationships/tags" Target="../tags/tag42.xml"/><Relationship Id="rId18" Type="http://schemas.openxmlformats.org/officeDocument/2006/relationships/tags" Target="../tags/tag47.xml"/><Relationship Id="rId26" Type="http://schemas.openxmlformats.org/officeDocument/2006/relationships/notesSlide" Target="../notesSlides/notesSlide90.xml"/><Relationship Id="rId3" Type="http://schemas.openxmlformats.org/officeDocument/2006/relationships/tags" Target="../tags/tag32.xml"/><Relationship Id="rId21" Type="http://schemas.openxmlformats.org/officeDocument/2006/relationships/tags" Target="../tags/tag50.xml"/><Relationship Id="rId7" Type="http://schemas.openxmlformats.org/officeDocument/2006/relationships/tags" Target="../tags/tag36.xml"/><Relationship Id="rId12" Type="http://schemas.openxmlformats.org/officeDocument/2006/relationships/tags" Target="../tags/tag41.xml"/><Relationship Id="rId17" Type="http://schemas.openxmlformats.org/officeDocument/2006/relationships/tags" Target="../tags/tag46.xml"/><Relationship Id="rId25" Type="http://schemas.openxmlformats.org/officeDocument/2006/relationships/slideLayout" Target="../slideLayouts/slideLayout2.xml"/><Relationship Id="rId2" Type="http://schemas.openxmlformats.org/officeDocument/2006/relationships/tags" Target="../tags/tag31.xml"/><Relationship Id="rId16" Type="http://schemas.openxmlformats.org/officeDocument/2006/relationships/tags" Target="../tags/tag45.xml"/><Relationship Id="rId20" Type="http://schemas.openxmlformats.org/officeDocument/2006/relationships/tags" Target="../tags/tag49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11" Type="http://schemas.openxmlformats.org/officeDocument/2006/relationships/tags" Target="../tags/tag40.xml"/><Relationship Id="rId24" Type="http://schemas.openxmlformats.org/officeDocument/2006/relationships/tags" Target="../tags/tag53.xml"/><Relationship Id="rId5" Type="http://schemas.openxmlformats.org/officeDocument/2006/relationships/tags" Target="../tags/tag34.xml"/><Relationship Id="rId15" Type="http://schemas.openxmlformats.org/officeDocument/2006/relationships/tags" Target="../tags/tag44.xml"/><Relationship Id="rId23" Type="http://schemas.openxmlformats.org/officeDocument/2006/relationships/tags" Target="../tags/tag52.xml"/><Relationship Id="rId10" Type="http://schemas.openxmlformats.org/officeDocument/2006/relationships/tags" Target="../tags/tag39.xml"/><Relationship Id="rId19" Type="http://schemas.openxmlformats.org/officeDocument/2006/relationships/tags" Target="../tags/tag48.xml"/><Relationship Id="rId4" Type="http://schemas.openxmlformats.org/officeDocument/2006/relationships/tags" Target="../tags/tag33.xml"/><Relationship Id="rId9" Type="http://schemas.openxmlformats.org/officeDocument/2006/relationships/tags" Target="../tags/tag38.xml"/><Relationship Id="rId14" Type="http://schemas.openxmlformats.org/officeDocument/2006/relationships/tags" Target="../tags/tag43.xml"/><Relationship Id="rId22" Type="http://schemas.openxmlformats.org/officeDocument/2006/relationships/tags" Target="../tags/tag51.xml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tags" Target="../tags/tag61.xml"/><Relationship Id="rId13" Type="http://schemas.openxmlformats.org/officeDocument/2006/relationships/tags" Target="../tags/tag66.xml"/><Relationship Id="rId18" Type="http://schemas.openxmlformats.org/officeDocument/2006/relationships/tags" Target="../tags/tag71.xml"/><Relationship Id="rId26" Type="http://schemas.openxmlformats.org/officeDocument/2006/relationships/tags" Target="../tags/tag79.xml"/><Relationship Id="rId3" Type="http://schemas.openxmlformats.org/officeDocument/2006/relationships/tags" Target="../tags/tag56.xml"/><Relationship Id="rId21" Type="http://schemas.openxmlformats.org/officeDocument/2006/relationships/tags" Target="../tags/tag74.xml"/><Relationship Id="rId7" Type="http://schemas.openxmlformats.org/officeDocument/2006/relationships/tags" Target="../tags/tag60.xml"/><Relationship Id="rId12" Type="http://schemas.openxmlformats.org/officeDocument/2006/relationships/tags" Target="../tags/tag65.xml"/><Relationship Id="rId17" Type="http://schemas.openxmlformats.org/officeDocument/2006/relationships/tags" Target="../tags/tag70.xml"/><Relationship Id="rId25" Type="http://schemas.openxmlformats.org/officeDocument/2006/relationships/tags" Target="../tags/tag78.xml"/><Relationship Id="rId2" Type="http://schemas.openxmlformats.org/officeDocument/2006/relationships/tags" Target="../tags/tag55.xml"/><Relationship Id="rId16" Type="http://schemas.openxmlformats.org/officeDocument/2006/relationships/tags" Target="../tags/tag69.xml"/><Relationship Id="rId20" Type="http://schemas.openxmlformats.org/officeDocument/2006/relationships/tags" Target="../tags/tag73.xml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11" Type="http://schemas.openxmlformats.org/officeDocument/2006/relationships/tags" Target="../tags/tag64.xml"/><Relationship Id="rId24" Type="http://schemas.openxmlformats.org/officeDocument/2006/relationships/tags" Target="../tags/tag77.xml"/><Relationship Id="rId5" Type="http://schemas.openxmlformats.org/officeDocument/2006/relationships/tags" Target="../tags/tag58.xml"/><Relationship Id="rId15" Type="http://schemas.openxmlformats.org/officeDocument/2006/relationships/tags" Target="../tags/tag68.xml"/><Relationship Id="rId23" Type="http://schemas.openxmlformats.org/officeDocument/2006/relationships/tags" Target="../tags/tag76.xml"/><Relationship Id="rId28" Type="http://schemas.openxmlformats.org/officeDocument/2006/relationships/notesSlide" Target="../notesSlides/notesSlide91.xml"/><Relationship Id="rId10" Type="http://schemas.openxmlformats.org/officeDocument/2006/relationships/tags" Target="../tags/tag63.xml"/><Relationship Id="rId19" Type="http://schemas.openxmlformats.org/officeDocument/2006/relationships/tags" Target="../tags/tag72.xml"/><Relationship Id="rId4" Type="http://schemas.openxmlformats.org/officeDocument/2006/relationships/tags" Target="../tags/tag57.xml"/><Relationship Id="rId9" Type="http://schemas.openxmlformats.org/officeDocument/2006/relationships/tags" Target="../tags/tag62.xml"/><Relationship Id="rId14" Type="http://schemas.openxmlformats.org/officeDocument/2006/relationships/tags" Target="../tags/tag67.xml"/><Relationship Id="rId22" Type="http://schemas.openxmlformats.org/officeDocument/2006/relationships/tags" Target="../tags/tag75.xml"/><Relationship Id="rId27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3" Type="http://schemas.openxmlformats.org/officeDocument/2006/relationships/tags" Target="../tags/tag92.xml"/><Relationship Id="rId18" Type="http://schemas.openxmlformats.org/officeDocument/2006/relationships/tags" Target="../tags/tag97.xml"/><Relationship Id="rId26" Type="http://schemas.openxmlformats.org/officeDocument/2006/relationships/tags" Target="../tags/tag105.xml"/><Relationship Id="rId3" Type="http://schemas.openxmlformats.org/officeDocument/2006/relationships/tags" Target="../tags/tag82.xml"/><Relationship Id="rId21" Type="http://schemas.openxmlformats.org/officeDocument/2006/relationships/tags" Target="../tags/tag100.xml"/><Relationship Id="rId7" Type="http://schemas.openxmlformats.org/officeDocument/2006/relationships/tags" Target="../tags/tag86.xml"/><Relationship Id="rId12" Type="http://schemas.openxmlformats.org/officeDocument/2006/relationships/tags" Target="../tags/tag91.xml"/><Relationship Id="rId17" Type="http://schemas.openxmlformats.org/officeDocument/2006/relationships/tags" Target="../tags/tag96.xml"/><Relationship Id="rId25" Type="http://schemas.openxmlformats.org/officeDocument/2006/relationships/tags" Target="../tags/tag104.xml"/><Relationship Id="rId33" Type="http://schemas.openxmlformats.org/officeDocument/2006/relationships/image" Target="../media/image11.jpeg"/><Relationship Id="rId2" Type="http://schemas.openxmlformats.org/officeDocument/2006/relationships/tags" Target="../tags/tag81.xml"/><Relationship Id="rId16" Type="http://schemas.openxmlformats.org/officeDocument/2006/relationships/tags" Target="../tags/tag95.xml"/><Relationship Id="rId20" Type="http://schemas.openxmlformats.org/officeDocument/2006/relationships/tags" Target="../tags/tag99.xml"/><Relationship Id="rId29" Type="http://schemas.openxmlformats.org/officeDocument/2006/relationships/tags" Target="../tags/tag108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tags" Target="../tags/tag90.xml"/><Relationship Id="rId24" Type="http://schemas.openxmlformats.org/officeDocument/2006/relationships/tags" Target="../tags/tag103.xml"/><Relationship Id="rId32" Type="http://schemas.openxmlformats.org/officeDocument/2006/relationships/notesSlide" Target="../notesSlides/notesSlide92.xml"/><Relationship Id="rId5" Type="http://schemas.openxmlformats.org/officeDocument/2006/relationships/tags" Target="../tags/tag84.xml"/><Relationship Id="rId15" Type="http://schemas.openxmlformats.org/officeDocument/2006/relationships/tags" Target="../tags/tag94.xml"/><Relationship Id="rId23" Type="http://schemas.openxmlformats.org/officeDocument/2006/relationships/tags" Target="../tags/tag102.xml"/><Relationship Id="rId28" Type="http://schemas.openxmlformats.org/officeDocument/2006/relationships/tags" Target="../tags/tag107.xml"/><Relationship Id="rId10" Type="http://schemas.openxmlformats.org/officeDocument/2006/relationships/tags" Target="../tags/tag89.xml"/><Relationship Id="rId19" Type="http://schemas.openxmlformats.org/officeDocument/2006/relationships/tags" Target="../tags/tag98.xml"/><Relationship Id="rId31" Type="http://schemas.openxmlformats.org/officeDocument/2006/relationships/slideLayout" Target="../slideLayouts/slideLayout2.xml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4" Type="http://schemas.openxmlformats.org/officeDocument/2006/relationships/tags" Target="../tags/tag93.xml"/><Relationship Id="rId22" Type="http://schemas.openxmlformats.org/officeDocument/2006/relationships/tags" Target="../tags/tag101.xml"/><Relationship Id="rId27" Type="http://schemas.openxmlformats.org/officeDocument/2006/relationships/tags" Target="../tags/tag106.xml"/><Relationship Id="rId30" Type="http://schemas.openxmlformats.org/officeDocument/2006/relationships/tags" Target="../tags/tag109.xml"/><Relationship Id="rId8" Type="http://schemas.openxmlformats.org/officeDocument/2006/relationships/tags" Target="../tags/tag87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0.xml"/><Relationship Id="rId4" Type="http://schemas.openxmlformats.org/officeDocument/2006/relationships/image" Target="../media/image12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4E12E-CDB2-DA48-B93C-F340374AA4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CS107 Spring 2019, Lecture 2</a:t>
            </a:r>
            <a:br>
              <a:rPr lang="en-US" dirty="0"/>
            </a:br>
            <a:r>
              <a:rPr lang="en-US" sz="3400" dirty="0"/>
              <a:t>Bits and Bytes; Integer Representations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AA89F-6B9D-BB4F-9609-8D56C72B9E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360"/>
              </a:spcBef>
            </a:pPr>
            <a:r>
              <a:rPr lang="en-US" sz="2000" dirty="0"/>
              <a:t>reading:</a:t>
            </a:r>
          </a:p>
          <a:p>
            <a:pPr>
              <a:spcBef>
                <a:spcPts val="360"/>
              </a:spcBef>
            </a:pPr>
            <a:r>
              <a:rPr lang="en-US" sz="2000" i="1" dirty="0"/>
              <a:t>Bryant &amp; </a:t>
            </a:r>
            <a:r>
              <a:rPr lang="en-US" sz="2000" i="1" dirty="0" err="1"/>
              <a:t>O’Hallaron</a:t>
            </a:r>
            <a:r>
              <a:rPr lang="en-US" sz="2000" i="1" dirty="0"/>
              <a:t>, Ch. 2.2-2.3</a:t>
            </a:r>
          </a:p>
          <a:p>
            <a:pPr>
              <a:spcBef>
                <a:spcPts val="360"/>
              </a:spcBef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5782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5 9 3 4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B95A86-0EB9-E342-8CA6-1E280E063DB5}"/>
              </a:ext>
            </a:extLst>
          </p:cNvPr>
          <p:cNvSpPr txBox="1"/>
          <p:nvPr/>
        </p:nvSpPr>
        <p:spPr>
          <a:xfrm>
            <a:off x="4437532" y="4235172"/>
            <a:ext cx="33169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Digits 0-9 (</a:t>
            </a:r>
            <a:r>
              <a:rPr lang="en-US" sz="2400" i="1" dirty="0"/>
              <a:t>0</a:t>
            </a:r>
            <a:r>
              <a:rPr lang="en-US" sz="2400" dirty="0"/>
              <a:t> to </a:t>
            </a:r>
            <a:r>
              <a:rPr lang="en-US" sz="2400" i="1" dirty="0"/>
              <a:t>base-1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992621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BA47D-5D35-224E-BA10-1A3DBA076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8AD8F-97FC-CC47-A82A-40FBD2496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at the byte level when we cast between variable types?  </a:t>
            </a:r>
            <a:r>
              <a:rPr lang="en-US" b="1" dirty="0"/>
              <a:t>The bytes remain the same!</a:t>
            </a:r>
            <a:r>
              <a:rPr lang="en-US" dirty="0"/>
              <a:t>  </a:t>
            </a:r>
            <a:r>
              <a:rPr lang="en-US" b="1" dirty="0">
                <a:solidFill>
                  <a:srgbClr val="C00000"/>
                </a:solidFill>
              </a:rPr>
              <a:t>This means they may be interpreted differently depending on the type.</a:t>
            </a:r>
          </a:p>
          <a:p>
            <a:endParaRPr lang="en-US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v = -12345;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unsigned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v;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("v = %d,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%u\n", v,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bit representation for -12345 is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0b11000000111001.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If we treat this binary representation as a positive number, it’s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huge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54367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E193A-A3CA-494E-B125-126C98B0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720EC1F7-3660-F346-9EA4-FD9933E20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1463" y="1432917"/>
            <a:ext cx="5220730" cy="5264398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B41DA0BB-55CC-554D-BC2F-3692111720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29809" y="1432917"/>
            <a:ext cx="5174796" cy="526694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9238825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/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solidFill>
                            <a:srgbClr val="444444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5287527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/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144277060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solidFill>
                            <a:srgbClr val="444444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Unsigned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1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Signed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1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Unsigned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0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Signed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1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Unsigned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0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Signed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1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Signed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1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Unsigned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1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5183846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many of 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9320575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many of 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9802132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many of 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  <a:r>
              <a:rPr lang="en-US" sz="2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false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  <a:r>
              <a:rPr lang="en-US" sz="2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 true</a:t>
            </a:r>
            <a:endParaRPr sz="2800" b="1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09911072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6A969-E74B-0748-820A-72F32238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Bit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61D2D-B46A-9B41-AE60-AF8C5728B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Sometimes, we want to convert between two integers of different sizes (e.g. short to </a:t>
            </a:r>
            <a:r>
              <a:rPr lang="en-US" dirty="0" err="1"/>
              <a:t>int</a:t>
            </a:r>
            <a:r>
              <a:rPr lang="en-US" dirty="0"/>
              <a:t>, or </a:t>
            </a:r>
            <a:r>
              <a:rPr lang="en-US" dirty="0" err="1"/>
              <a:t>int</a:t>
            </a:r>
            <a:r>
              <a:rPr lang="en-US" dirty="0"/>
              <a:t> to long).</a:t>
            </a:r>
          </a:p>
          <a:p>
            <a:r>
              <a:rPr lang="en-US" dirty="0"/>
              <a:t>We might not be able to convert from a bigger data type to a smaller data type, but we do want to always be able to convert from a </a:t>
            </a:r>
            <a:r>
              <a:rPr lang="en-US" b="1" dirty="0"/>
              <a:t>smaller</a:t>
            </a:r>
            <a:r>
              <a:rPr lang="en-US" dirty="0"/>
              <a:t> data type to a </a:t>
            </a:r>
            <a:r>
              <a:rPr lang="en-US" b="1" dirty="0"/>
              <a:t>bigger</a:t>
            </a:r>
            <a:r>
              <a:rPr lang="en-US" dirty="0"/>
              <a:t> data type.</a:t>
            </a:r>
          </a:p>
          <a:p>
            <a:r>
              <a:rPr lang="en-US" dirty="0"/>
              <a:t>For </a:t>
            </a:r>
            <a:r>
              <a:rPr lang="en-US" b="1" dirty="0"/>
              <a:t>unsigned</a:t>
            </a:r>
            <a:r>
              <a:rPr lang="en-US" dirty="0"/>
              <a:t> values, we can add </a:t>
            </a:r>
            <a:r>
              <a:rPr lang="en-US" i="1" dirty="0"/>
              <a:t>leading zeros</a:t>
            </a:r>
            <a:r>
              <a:rPr lang="en-US" dirty="0"/>
              <a:t> to the representation</a:t>
            </a:r>
            <a:r>
              <a:rPr lang="en-US" dirty="0">
                <a:sym typeface="Wingdings" pitchFamily="2" charset="2"/>
              </a:rPr>
              <a:t> (“zero extension”)</a:t>
            </a:r>
          </a:p>
          <a:p>
            <a:r>
              <a:rPr lang="en-US" dirty="0">
                <a:sym typeface="Wingdings" pitchFamily="2" charset="2"/>
              </a:rPr>
              <a:t>For </a:t>
            </a:r>
            <a:r>
              <a:rPr lang="en-US" b="1" dirty="0">
                <a:sym typeface="Wingdings" pitchFamily="2" charset="2"/>
              </a:rPr>
              <a:t>signed </a:t>
            </a:r>
            <a:r>
              <a:rPr lang="en-US" dirty="0">
                <a:sym typeface="Wingdings" pitchFamily="2" charset="2"/>
              </a:rPr>
              <a:t>values, we can </a:t>
            </a:r>
            <a:r>
              <a:rPr lang="en-US" i="1" dirty="0">
                <a:sym typeface="Wingdings" pitchFamily="2" charset="2"/>
              </a:rPr>
              <a:t>repeat the sign of the value </a:t>
            </a:r>
            <a:r>
              <a:rPr lang="en-US" dirty="0">
                <a:sym typeface="Wingdings" pitchFamily="2" charset="2"/>
              </a:rPr>
              <a:t>for new digits (“sign extension”</a:t>
            </a:r>
          </a:p>
          <a:p>
            <a:r>
              <a:rPr lang="en-US" dirty="0">
                <a:sym typeface="Wingdings" pitchFamily="2" charset="2"/>
              </a:rPr>
              <a:t>Note: when doing &lt;, &gt;, &lt;=, &gt;= comparison between different size types, it will </a:t>
            </a:r>
            <a:r>
              <a:rPr lang="en-US" i="1" dirty="0">
                <a:sym typeface="Wingdings" pitchFamily="2" charset="2"/>
              </a:rPr>
              <a:t>promote to the larger type</a:t>
            </a:r>
            <a:r>
              <a:rPr lang="en-US" dirty="0">
                <a:sym typeface="Wingdings" pitchFamily="2" charset="2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650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99B62-A78D-794B-B2EC-331852701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72A30-78FA-9F40-B5C6-A314BE9E0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unsigned short s = 4; 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short is a 16-bit format, so                     s = 0000 0000 0000 0100b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unsigned </a:t>
            </a: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= s;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conversion to 32-bit </a:t>
            </a:r>
            <a:r>
              <a:rPr lang="en-US" sz="2000" dirty="0" err="1"/>
              <a:t>int</a:t>
            </a:r>
            <a:r>
              <a:rPr lang="en-US" sz="2000" dirty="0"/>
              <a:t>, so </a:t>
            </a:r>
            <a:r>
              <a:rPr lang="en-US" sz="2000" dirty="0" err="1"/>
              <a:t>i</a:t>
            </a:r>
            <a:r>
              <a:rPr lang="en-US" sz="2000" dirty="0"/>
              <a:t> = 0000 0000 0000 0000 0000 0000 0000 0100b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1090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99B62-A78D-794B-B2EC-331852701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72A30-78FA-9F40-B5C6-A314BE9E0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short s = 4; 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short is a 16-bit format, so                     s = 0000 0000 0000 0100b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= s;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conversion to 32-bit </a:t>
            </a:r>
            <a:r>
              <a:rPr lang="en-US" sz="2000" dirty="0" err="1"/>
              <a:t>int</a:t>
            </a:r>
            <a:r>
              <a:rPr lang="en-US" sz="2000" dirty="0"/>
              <a:t>, so </a:t>
            </a:r>
            <a:r>
              <a:rPr lang="en-US" sz="2000" dirty="0" err="1"/>
              <a:t>i</a:t>
            </a:r>
            <a:r>
              <a:rPr lang="en-US" sz="2000" dirty="0"/>
              <a:t> = 0000 0000 0000 0000 0000 0000 0000 0100b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2000" dirty="0"/>
              <a:t>— or —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short s = -4; 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short is a 16-bit format, so                     s = 1111 1111 1111 1100b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= s;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conversion to 32-bit </a:t>
            </a:r>
            <a:r>
              <a:rPr lang="en-US" sz="2000" dirty="0" err="1"/>
              <a:t>int</a:t>
            </a:r>
            <a:r>
              <a:rPr lang="en-US" sz="2000" dirty="0"/>
              <a:t>, so </a:t>
            </a:r>
            <a:r>
              <a:rPr lang="en-US" sz="2000" dirty="0" err="1"/>
              <a:t>i</a:t>
            </a:r>
            <a:r>
              <a:rPr lang="en-US" sz="2000" dirty="0"/>
              <a:t> = 1111 1111 1111 1111 1111 1111 1111 1100b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0659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5 9 3 4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4E822-B753-B144-952D-55B38B5B08EB}"/>
              </a:ext>
            </a:extLst>
          </p:cNvPr>
          <p:cNvSpPr txBox="1"/>
          <p:nvPr/>
        </p:nvSpPr>
        <p:spPr>
          <a:xfrm>
            <a:off x="7024180" y="4361217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ones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903A5-8148-4B46-893A-7FE3B890F64B}"/>
              </a:ext>
            </a:extLst>
          </p:cNvPr>
          <p:cNvSpPr txBox="1"/>
          <p:nvPr/>
        </p:nvSpPr>
        <p:spPr>
          <a:xfrm>
            <a:off x="6150617" y="4361217"/>
            <a:ext cx="81625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tens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725A4-EA02-7E46-95CA-5FFD05AB51D9}"/>
              </a:ext>
            </a:extLst>
          </p:cNvPr>
          <p:cNvSpPr txBox="1"/>
          <p:nvPr/>
        </p:nvSpPr>
        <p:spPr>
          <a:xfrm rot="19800000">
            <a:off x="4238182" y="4665025"/>
            <a:ext cx="157767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hundreds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03A28-79ED-7B46-9D02-788976019E61}"/>
              </a:ext>
            </a:extLst>
          </p:cNvPr>
          <p:cNvSpPr txBox="1"/>
          <p:nvPr/>
        </p:nvSpPr>
        <p:spPr>
          <a:xfrm rot="19800000">
            <a:off x="3152629" y="4627754"/>
            <a:ext cx="17267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thousands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783F50-4836-A441-B973-47D2C4868C78}"/>
              </a:ext>
            </a:extLst>
          </p:cNvPr>
          <p:cNvCxnSpPr>
            <a:cxnSpLocks/>
          </p:cNvCxnSpPr>
          <p:nvPr/>
        </p:nvCxnSpPr>
        <p:spPr>
          <a:xfrm flipV="1">
            <a:off x="7505202" y="3995179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0668B9C-330F-E847-A882-8A84B51E5C07}"/>
              </a:ext>
            </a:extLst>
          </p:cNvPr>
          <p:cNvCxnSpPr>
            <a:cxnSpLocks/>
          </p:cNvCxnSpPr>
          <p:nvPr/>
        </p:nvCxnSpPr>
        <p:spPr>
          <a:xfrm flipV="1">
            <a:off x="6558742" y="3995179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6FF3772-D137-434B-890A-C07874D88926}"/>
              </a:ext>
            </a:extLst>
          </p:cNvPr>
          <p:cNvCxnSpPr>
            <a:cxnSpLocks/>
          </p:cNvCxnSpPr>
          <p:nvPr/>
        </p:nvCxnSpPr>
        <p:spPr>
          <a:xfrm flipV="1">
            <a:off x="5666928" y="3995179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49EF61-C781-A041-8E3C-ABF063EB12B4}"/>
              </a:ext>
            </a:extLst>
          </p:cNvPr>
          <p:cNvCxnSpPr>
            <a:cxnSpLocks/>
          </p:cNvCxnSpPr>
          <p:nvPr/>
        </p:nvCxnSpPr>
        <p:spPr>
          <a:xfrm flipV="1">
            <a:off x="4724400" y="4000394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48701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EA80-CC8B-7443-BB45-436322AC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Truncating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5C08D-5FCB-EC4A-AAD6-E1A96A8CB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56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we want to </a:t>
            </a:r>
            <a:r>
              <a:rPr lang="en-US" b="1" dirty="0"/>
              <a:t>reduce</a:t>
            </a:r>
            <a:r>
              <a:rPr lang="en-US" dirty="0"/>
              <a:t> the bit size of a number, C </a:t>
            </a:r>
            <a:r>
              <a:rPr lang="en-US" i="1" dirty="0"/>
              <a:t>truncates</a:t>
            </a:r>
            <a:r>
              <a:rPr lang="en-US" dirty="0"/>
              <a:t> the representation and discards the </a:t>
            </a:r>
            <a:r>
              <a:rPr lang="en-US" i="1" dirty="0"/>
              <a:t>more significant bits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What happens here? Let's look at the bits in </a:t>
            </a:r>
            <a:r>
              <a:rPr lang="en-US" dirty="0">
                <a:ea typeface="Courier"/>
                <a:cs typeface="Courier"/>
                <a:sym typeface="Courier"/>
              </a:rPr>
              <a:t>x </a:t>
            </a:r>
            <a:r>
              <a:rPr lang="en-US" dirty="0"/>
              <a:t>(a 32-bit </a:t>
            </a:r>
            <a:r>
              <a:rPr lang="en-US" dirty="0" err="1">
                <a:ea typeface="Courier"/>
                <a:cs typeface="Courier"/>
                <a:sym typeface="Courier"/>
              </a:rPr>
              <a:t>int</a:t>
            </a:r>
            <a:r>
              <a:rPr lang="en-US" dirty="0"/>
              <a:t>), </a:t>
            </a:r>
            <a:r>
              <a:rPr lang="en-US" dirty="0">
                <a:ea typeface="Courier"/>
                <a:cs typeface="Courier"/>
                <a:sym typeface="Courier"/>
              </a:rPr>
              <a:t>53191</a:t>
            </a:r>
            <a:r>
              <a:rPr lang="en-US" dirty="0"/>
              <a:t>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0000 0000 0000 0000 1100 1111 1100 0111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When we cast x to a short, it only has 16-bits, and C </a:t>
            </a:r>
            <a:r>
              <a:rPr lang="en-US" i="1" dirty="0">
                <a:ea typeface="Helvetica Neue"/>
                <a:cs typeface="Helvetica Neue"/>
                <a:sym typeface="Helvetica Neue"/>
              </a:rPr>
              <a:t>truncates </a:t>
            </a:r>
            <a:r>
              <a:rPr lang="en-US" dirty="0"/>
              <a:t>the number: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1100 1111 1100 0111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This is -12345!  And when we cast </a:t>
            </a:r>
            <a:r>
              <a:rPr lang="en-US" dirty="0" err="1"/>
              <a:t>sx</a:t>
            </a:r>
            <a:r>
              <a:rPr lang="en-US" dirty="0"/>
              <a:t> back an </a:t>
            </a:r>
            <a:r>
              <a:rPr lang="en-US" dirty="0" err="1"/>
              <a:t>int</a:t>
            </a:r>
            <a:r>
              <a:rPr lang="en-US" dirty="0"/>
              <a:t>, we sign-extend the number.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1111 1111 1111 1111 1100 1111 1100 0111	</a:t>
            </a:r>
            <a:r>
              <a:rPr lang="en-US" dirty="0">
                <a:cs typeface="Consolas" panose="020B0609020204030204" pitchFamily="49" charset="0"/>
              </a:rPr>
              <a:t>// still -12345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int x = 53191;…">
            <a:extLst>
              <a:ext uri="{FF2B5EF4-FFF2-40B4-BE49-F238E27FC236}">
                <a16:creationId xmlns:a16="http://schemas.microsoft.com/office/drawing/2014/main" id="{4ECE6602-7569-8145-A0C0-EB0A03ADCE76}"/>
              </a:ext>
            </a:extLst>
          </p:cNvPr>
          <p:cNvSpPr txBox="1"/>
          <p:nvPr/>
        </p:nvSpPr>
        <p:spPr>
          <a:xfrm>
            <a:off x="762000" y="2362200"/>
            <a:ext cx="4648200" cy="1210588"/>
          </a:xfrm>
          <a:prstGeom prst="rect">
            <a:avLst/>
          </a:prstGeom>
          <a:ln w="63500">
            <a:solidFill>
              <a:srgbClr val="7F032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int</a:t>
            </a:r>
            <a:r>
              <a:rPr sz="2400" dirty="0"/>
              <a:t> x = 53191;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short </a:t>
            </a:r>
            <a:r>
              <a:rPr sz="2400" dirty="0" err="1"/>
              <a:t>sx</a:t>
            </a:r>
            <a:r>
              <a:rPr sz="2400" dirty="0"/>
              <a:t> = x;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int</a:t>
            </a:r>
            <a:r>
              <a:rPr sz="2400" dirty="0"/>
              <a:t> y = </a:t>
            </a:r>
            <a:r>
              <a:rPr sz="2400" dirty="0" err="1"/>
              <a:t>sx</a:t>
            </a:r>
            <a:r>
              <a:rPr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88404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EA80-CC8B-7443-BB45-436322AC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Truncating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5C08D-5FCB-EC4A-AAD6-E1A96A8CB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we want to </a:t>
            </a:r>
            <a:r>
              <a:rPr lang="en-US" b="1" dirty="0"/>
              <a:t>reduce</a:t>
            </a:r>
            <a:r>
              <a:rPr lang="en-US" dirty="0"/>
              <a:t> the bit size of a number, C </a:t>
            </a:r>
            <a:r>
              <a:rPr lang="en-US" i="1" dirty="0"/>
              <a:t>truncates</a:t>
            </a:r>
            <a:r>
              <a:rPr lang="en-US" dirty="0"/>
              <a:t> the representation and discards the </a:t>
            </a:r>
            <a:r>
              <a:rPr lang="en-US" i="1" dirty="0"/>
              <a:t>more significant bits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What happens here? Let's look at the bits in </a:t>
            </a:r>
            <a:r>
              <a:rPr lang="en-US" dirty="0">
                <a:ea typeface="Courier"/>
                <a:cs typeface="Courier"/>
                <a:sym typeface="Courier"/>
              </a:rPr>
              <a:t>x </a:t>
            </a:r>
            <a:r>
              <a:rPr lang="en-US" dirty="0"/>
              <a:t>(a 32-bit </a:t>
            </a:r>
            <a:r>
              <a:rPr lang="en-US" dirty="0" err="1">
                <a:ea typeface="Courier"/>
                <a:cs typeface="Courier"/>
                <a:sym typeface="Courier"/>
              </a:rPr>
              <a:t>int</a:t>
            </a:r>
            <a:r>
              <a:rPr lang="en-US" dirty="0"/>
              <a:t>), </a:t>
            </a:r>
            <a:r>
              <a:rPr lang="en-US" dirty="0">
                <a:ea typeface="Courier"/>
                <a:cs typeface="Courier"/>
                <a:sym typeface="Courier"/>
              </a:rPr>
              <a:t>-3</a:t>
            </a:r>
            <a:r>
              <a:rPr lang="en-US" dirty="0"/>
              <a:t>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1111 1111 1111 1111 1111 1111 1111 1101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When we cast x to a short, it only has 16-bits, and C </a:t>
            </a:r>
            <a:r>
              <a:rPr lang="en-US" i="1" dirty="0">
                <a:ea typeface="Helvetica Neue"/>
                <a:cs typeface="Helvetica Neue"/>
                <a:sym typeface="Helvetica Neue"/>
              </a:rPr>
              <a:t>truncates </a:t>
            </a:r>
            <a:r>
              <a:rPr lang="en-US" dirty="0"/>
              <a:t>the number: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1111 1111 1111 1101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This is -3! </a:t>
            </a:r>
            <a:r>
              <a:rPr lang="en-US" b="1" dirty="0"/>
              <a:t>If the number does fit, it will convert fine.</a:t>
            </a:r>
            <a:r>
              <a:rPr lang="en-US" dirty="0"/>
              <a:t>  y looks like this: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1111 1111 1111 1111 1111 1111 1111 1101</a:t>
            </a:r>
            <a:r>
              <a:rPr lang="en-US" b="1" dirty="0"/>
              <a:t>	</a:t>
            </a:r>
            <a:r>
              <a:rPr lang="en-US" dirty="0"/>
              <a:t>// still -3</a:t>
            </a:r>
          </a:p>
        </p:txBody>
      </p:sp>
      <p:sp>
        <p:nvSpPr>
          <p:cNvPr id="5" name="int x = 53191;…">
            <a:extLst>
              <a:ext uri="{FF2B5EF4-FFF2-40B4-BE49-F238E27FC236}">
                <a16:creationId xmlns:a16="http://schemas.microsoft.com/office/drawing/2014/main" id="{4ECE6602-7569-8145-A0C0-EB0A03ADCE76}"/>
              </a:ext>
            </a:extLst>
          </p:cNvPr>
          <p:cNvSpPr txBox="1"/>
          <p:nvPr/>
        </p:nvSpPr>
        <p:spPr>
          <a:xfrm>
            <a:off x="762000" y="2362200"/>
            <a:ext cx="4648200" cy="1210588"/>
          </a:xfrm>
          <a:prstGeom prst="rect">
            <a:avLst/>
          </a:prstGeom>
          <a:ln w="63500">
            <a:solidFill>
              <a:srgbClr val="7F032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int</a:t>
            </a:r>
            <a:r>
              <a:rPr sz="2400" dirty="0"/>
              <a:t> x = </a:t>
            </a:r>
            <a:r>
              <a:rPr lang="en-US" sz="2400" dirty="0"/>
              <a:t>-3</a:t>
            </a:r>
            <a:r>
              <a:rPr sz="2400" dirty="0"/>
              <a:t>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short </a:t>
            </a:r>
            <a:r>
              <a:rPr sz="2400" dirty="0" err="1"/>
              <a:t>sx</a:t>
            </a:r>
            <a:r>
              <a:rPr sz="2400" dirty="0"/>
              <a:t> = x;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int</a:t>
            </a:r>
            <a:r>
              <a:rPr sz="2400" dirty="0"/>
              <a:t> y = </a:t>
            </a:r>
            <a:r>
              <a:rPr sz="2400" dirty="0" err="1"/>
              <a:t>sx</a:t>
            </a:r>
            <a:r>
              <a:rPr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35216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EA80-CC8B-7443-BB45-436322AC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Truncating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5C08D-5FCB-EC4A-AAD6-E1A96A8CB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56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we want to </a:t>
            </a:r>
            <a:r>
              <a:rPr lang="en-US" b="1" dirty="0"/>
              <a:t>reduce</a:t>
            </a:r>
            <a:r>
              <a:rPr lang="en-US" dirty="0"/>
              <a:t> the bit size of a number, C </a:t>
            </a:r>
            <a:r>
              <a:rPr lang="en-US" i="1" dirty="0"/>
              <a:t>truncates</a:t>
            </a:r>
            <a:r>
              <a:rPr lang="en-US" dirty="0"/>
              <a:t> the representation and discards the </a:t>
            </a:r>
            <a:r>
              <a:rPr lang="en-US" i="1" dirty="0"/>
              <a:t>more significant bits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What happens here? Let's look at the bits in </a:t>
            </a:r>
            <a:r>
              <a:rPr lang="en-US" dirty="0">
                <a:ea typeface="Courier"/>
                <a:cs typeface="Courier"/>
                <a:sym typeface="Courier"/>
              </a:rPr>
              <a:t>x </a:t>
            </a:r>
            <a:r>
              <a:rPr lang="en-US" dirty="0"/>
              <a:t>(a 32-bit unsigned </a:t>
            </a:r>
            <a:r>
              <a:rPr lang="en-US" dirty="0" err="1">
                <a:ea typeface="Courier"/>
                <a:cs typeface="Courier"/>
                <a:sym typeface="Courier"/>
              </a:rPr>
              <a:t>int</a:t>
            </a:r>
            <a:r>
              <a:rPr lang="en-US" dirty="0"/>
              <a:t>), </a:t>
            </a:r>
            <a:r>
              <a:rPr lang="en-US" dirty="0">
                <a:sym typeface="Courier"/>
              </a:rPr>
              <a:t>128000</a:t>
            </a:r>
            <a:r>
              <a:rPr lang="en-US" dirty="0"/>
              <a:t>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0000 0000 0000 0001 1111 0100 0000 0000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When we cast x to a short, it only has 16-bits, and C </a:t>
            </a:r>
            <a:r>
              <a:rPr lang="en-US" i="1" dirty="0">
                <a:ea typeface="Helvetica Neue"/>
                <a:cs typeface="Helvetica Neue"/>
                <a:sym typeface="Helvetica Neue"/>
              </a:rPr>
              <a:t>truncates </a:t>
            </a:r>
            <a:r>
              <a:rPr lang="en-US" dirty="0"/>
              <a:t>the number: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1111 0100 0000 0000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This is </a:t>
            </a:r>
            <a:r>
              <a:rPr lang="en-US" dirty="0">
                <a:sym typeface="Courier"/>
              </a:rPr>
              <a:t>62464!  </a:t>
            </a:r>
            <a:r>
              <a:rPr lang="en-US" b="1" dirty="0">
                <a:sym typeface="Courier"/>
              </a:rPr>
              <a:t>Unsigned numbers can lose info too.</a:t>
            </a:r>
            <a:r>
              <a:rPr lang="en-US" dirty="0">
                <a:sym typeface="Courier"/>
              </a:rPr>
              <a:t>  Here is what y looks like: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0000 0000 0000 0000 1111 0100 0000 0000	</a:t>
            </a:r>
            <a:r>
              <a:rPr lang="en-US" dirty="0">
                <a:cs typeface="Consolas" panose="020B0609020204030204" pitchFamily="49" charset="0"/>
              </a:rPr>
              <a:t>// still 62464</a:t>
            </a: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5" name="int x = 53191;…">
            <a:extLst>
              <a:ext uri="{FF2B5EF4-FFF2-40B4-BE49-F238E27FC236}">
                <a16:creationId xmlns:a16="http://schemas.microsoft.com/office/drawing/2014/main" id="{4ECE6602-7569-8145-A0C0-EB0A03ADCE76}"/>
              </a:ext>
            </a:extLst>
          </p:cNvPr>
          <p:cNvSpPr txBox="1"/>
          <p:nvPr/>
        </p:nvSpPr>
        <p:spPr>
          <a:xfrm>
            <a:off x="762000" y="2362200"/>
            <a:ext cx="4648200" cy="1210588"/>
          </a:xfrm>
          <a:prstGeom prst="rect">
            <a:avLst/>
          </a:prstGeom>
          <a:ln w="63500">
            <a:solidFill>
              <a:srgbClr val="7F0325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400" dirty="0"/>
              <a:t>unsigned </a:t>
            </a:r>
            <a:r>
              <a:rPr sz="2400" dirty="0" err="1"/>
              <a:t>int</a:t>
            </a:r>
            <a:r>
              <a:rPr sz="2400" dirty="0"/>
              <a:t> x = </a:t>
            </a:r>
            <a:r>
              <a:rPr lang="en-US" sz="2400" dirty="0"/>
              <a:t>128000;</a:t>
            </a:r>
            <a:endParaRPr sz="2400" dirty="0"/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400" dirty="0"/>
              <a:t>unsigned </a:t>
            </a:r>
            <a:r>
              <a:rPr sz="2400" dirty="0"/>
              <a:t>short </a:t>
            </a:r>
            <a:r>
              <a:rPr sz="2400" dirty="0" err="1"/>
              <a:t>sx</a:t>
            </a:r>
            <a:r>
              <a:rPr sz="2400" dirty="0"/>
              <a:t> = x;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400" dirty="0"/>
              <a:t>unsigned </a:t>
            </a:r>
            <a:r>
              <a:rPr sz="2400" dirty="0" err="1"/>
              <a:t>int</a:t>
            </a:r>
            <a:r>
              <a:rPr sz="2400" dirty="0"/>
              <a:t> y = </a:t>
            </a:r>
            <a:r>
              <a:rPr sz="2400" dirty="0" err="1"/>
              <a:t>sx</a:t>
            </a:r>
            <a:r>
              <a:rPr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50056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82572-4BEA-0440-BEE4-6C31B89D7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/>
              <a:t> Operator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485D4-F7A7-4744-9315-905D3BDA4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7086600"/>
          </a:xfrm>
          <a:ln>
            <a:noFill/>
          </a:ln>
        </p:spPr>
        <p:txBody>
          <a:bodyPr/>
          <a:lstStyle/>
          <a:p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/>
              <a:t> takes a variable type as a parameter and returns the number of bytes that type uses.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ED210B-ACB2-A04C-AFCA-078026CEECE0}"/>
              </a:ext>
            </a:extLst>
          </p:cNvPr>
          <p:cNvSpPr/>
          <p:nvPr/>
        </p:nvSpPr>
        <p:spPr>
          <a:xfrm>
            <a:off x="3556715" y="1840797"/>
            <a:ext cx="8382000" cy="23309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(char): %d\n",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(char));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(short): %d\n",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(short));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 %d\n",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(unsigned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 %d\n",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(unsigned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(long): %d\n",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(long));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(long long): %d\n",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(long long));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 %d\n",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("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(void *): %d\n", 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(void *));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21DB3C-7A91-8D4E-8D78-B4B07D907A6E}"/>
              </a:ext>
            </a:extLst>
          </p:cNvPr>
          <p:cNvSpPr/>
          <p:nvPr/>
        </p:nvSpPr>
        <p:spPr>
          <a:xfrm>
            <a:off x="3556715" y="4267200"/>
            <a:ext cx="3352800" cy="2585323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indent="0" algn="l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$ ./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(char): 1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(short): 2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 4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(unsigned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 4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(long): 8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(long long): 8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size_t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): 8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(void *): 8</a:t>
            </a:r>
          </a:p>
        </p:txBody>
      </p:sp>
      <p:graphicFrame>
        <p:nvGraphicFramePr>
          <p:cNvPr id="7" name="Table">
            <a:extLst>
              <a:ext uri="{FF2B5EF4-FFF2-40B4-BE49-F238E27FC236}">
                <a16:creationId xmlns:a16="http://schemas.microsoft.com/office/drawing/2014/main" id="{B2C31024-F0A2-0442-BA64-149D8BCCCC2D}"/>
              </a:ext>
            </a:extLst>
          </p:cNvPr>
          <p:cNvGraphicFramePr/>
          <p:nvPr>
            <p:extLst/>
          </p:nvPr>
        </p:nvGraphicFramePr>
        <p:xfrm>
          <a:off x="7546366" y="4838700"/>
          <a:ext cx="3780183" cy="1315452"/>
        </p:xfrm>
        <a:graphic>
          <a:graphicData uri="http://schemas.openxmlformats.org/drawingml/2006/table">
            <a:tbl>
              <a:tblPr/>
              <a:tblGrid>
                <a:gridCol w="6461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739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00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6354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 b="1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Type</a:t>
                      </a:r>
                    </a:p>
                  </a:txBody>
                  <a:tcPr marL="18181" marR="18181" marT="18181" marB="18181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 b="1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Width in bytes</a:t>
                      </a:r>
                    </a:p>
                  </a:txBody>
                  <a:tcPr marL="18181" marR="18181" marT="18181" marB="18181" anchor="ctr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 b="1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Width in bits</a:t>
                      </a:r>
                    </a:p>
                  </a:txBody>
                  <a:tcPr marL="18181" marR="18181" marT="18181" marB="18181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6354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char</a:t>
                      </a:r>
                    </a:p>
                  </a:txBody>
                  <a:tcPr marL="18181" marR="18181" marT="18181" marB="18181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1</a:t>
                      </a:r>
                    </a:p>
                  </a:txBody>
                  <a:tcPr marL="18181" marR="18181" marT="18181" marB="1818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</a:t>
                      </a:r>
                    </a:p>
                  </a:txBody>
                  <a:tcPr marL="18181" marR="18181" marT="18181" marB="18181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354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short</a:t>
                      </a:r>
                    </a:p>
                  </a:txBody>
                  <a:tcPr marL="18181" marR="18181" marT="18181" marB="18181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</a:t>
                      </a:r>
                    </a:p>
                  </a:txBody>
                  <a:tcPr marL="18181" marR="18181" marT="18181" marB="1818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16</a:t>
                      </a:r>
                    </a:p>
                  </a:txBody>
                  <a:tcPr marL="18181" marR="18181" marT="18181" marB="18181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354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int</a:t>
                      </a:r>
                    </a:p>
                  </a:txBody>
                  <a:tcPr marL="18181" marR="18181" marT="18181" marB="18181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4</a:t>
                      </a:r>
                    </a:p>
                  </a:txBody>
                  <a:tcPr marL="18181" marR="18181" marT="18181" marB="1818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32</a:t>
                      </a:r>
                    </a:p>
                  </a:txBody>
                  <a:tcPr marL="18181" marR="18181" marT="18181" marB="18181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354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long</a:t>
                      </a:r>
                    </a:p>
                  </a:txBody>
                  <a:tcPr marL="18181" marR="18181" marT="18181" marB="18181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</a:t>
                      </a:r>
                    </a:p>
                  </a:txBody>
                  <a:tcPr marL="18181" marR="18181" marT="18181" marB="1818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64</a:t>
                      </a:r>
                    </a:p>
                  </a:txBody>
                  <a:tcPr marL="18181" marR="18181" marT="18181" marB="18181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354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void *</a:t>
                      </a:r>
                    </a:p>
                  </a:txBody>
                  <a:tcPr marL="18181" marR="18181" marT="18181" marB="18181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 dirty="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</a:t>
                      </a:r>
                    </a:p>
                  </a:txBody>
                  <a:tcPr marL="18181" marR="18181" marT="18181" marB="18181" anchor="ctr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200" dirty="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64</a:t>
                      </a:r>
                    </a:p>
                  </a:txBody>
                  <a:tcPr marL="18181" marR="18181" marT="18181" marB="18181" anchor="ctr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3833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5 9 3 4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4E822-B753-B144-952D-55B38B5B08EB}"/>
              </a:ext>
            </a:extLst>
          </p:cNvPr>
          <p:cNvSpPr txBox="1"/>
          <p:nvPr/>
        </p:nvSpPr>
        <p:spPr>
          <a:xfrm>
            <a:off x="7024180" y="4361217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ones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903A5-8148-4B46-893A-7FE3B890F64B}"/>
              </a:ext>
            </a:extLst>
          </p:cNvPr>
          <p:cNvSpPr txBox="1"/>
          <p:nvPr/>
        </p:nvSpPr>
        <p:spPr>
          <a:xfrm>
            <a:off x="6150617" y="4361217"/>
            <a:ext cx="81625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tens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725A4-EA02-7E46-95CA-5FFD05AB51D9}"/>
              </a:ext>
            </a:extLst>
          </p:cNvPr>
          <p:cNvSpPr txBox="1"/>
          <p:nvPr/>
        </p:nvSpPr>
        <p:spPr>
          <a:xfrm rot="19800000">
            <a:off x="4238182" y="4665025"/>
            <a:ext cx="157767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hundreds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03A28-79ED-7B46-9D02-788976019E61}"/>
              </a:ext>
            </a:extLst>
          </p:cNvPr>
          <p:cNvSpPr txBox="1"/>
          <p:nvPr/>
        </p:nvSpPr>
        <p:spPr>
          <a:xfrm rot="19800000">
            <a:off x="3152629" y="4627754"/>
            <a:ext cx="17267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thousands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783F50-4836-A441-B973-47D2C4868C78}"/>
              </a:ext>
            </a:extLst>
          </p:cNvPr>
          <p:cNvCxnSpPr>
            <a:cxnSpLocks/>
          </p:cNvCxnSpPr>
          <p:nvPr/>
        </p:nvCxnSpPr>
        <p:spPr>
          <a:xfrm flipV="1">
            <a:off x="7505202" y="3995179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0668B9C-330F-E847-A882-8A84B51E5C07}"/>
              </a:ext>
            </a:extLst>
          </p:cNvPr>
          <p:cNvCxnSpPr>
            <a:cxnSpLocks/>
          </p:cNvCxnSpPr>
          <p:nvPr/>
        </p:nvCxnSpPr>
        <p:spPr>
          <a:xfrm flipV="1">
            <a:off x="6558742" y="3995179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6FF3772-D137-434B-890A-C07874D88926}"/>
              </a:ext>
            </a:extLst>
          </p:cNvPr>
          <p:cNvCxnSpPr>
            <a:cxnSpLocks/>
          </p:cNvCxnSpPr>
          <p:nvPr/>
        </p:nvCxnSpPr>
        <p:spPr>
          <a:xfrm flipV="1">
            <a:off x="5666928" y="3995179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49EF61-C781-A041-8E3C-ABF063EB12B4}"/>
              </a:ext>
            </a:extLst>
          </p:cNvPr>
          <p:cNvCxnSpPr>
            <a:cxnSpLocks/>
          </p:cNvCxnSpPr>
          <p:nvPr/>
        </p:nvCxnSpPr>
        <p:spPr>
          <a:xfrm flipV="1">
            <a:off x="4724400" y="4000394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A3F3010-021D-B547-B0EC-67E1647C75E7}"/>
              </a:ext>
            </a:extLst>
          </p:cNvPr>
          <p:cNvSpPr txBox="1"/>
          <p:nvPr/>
        </p:nvSpPr>
        <p:spPr>
          <a:xfrm>
            <a:off x="3906137" y="5899540"/>
            <a:ext cx="43797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= </a:t>
            </a:r>
            <a:r>
              <a:rPr lang="en-US" sz="2400" b="1" dirty="0">
                <a:solidFill>
                  <a:schemeClr val="accent1"/>
                </a:solidFill>
              </a:rPr>
              <a:t>5</a:t>
            </a:r>
            <a:r>
              <a:rPr lang="en-US" sz="2400" dirty="0">
                <a:solidFill>
                  <a:schemeClr val="accent1"/>
                </a:solidFill>
              </a:rPr>
              <a:t>*1000 + </a:t>
            </a:r>
            <a:r>
              <a:rPr lang="en-US" sz="2400" b="1" dirty="0">
                <a:solidFill>
                  <a:schemeClr val="accent1"/>
                </a:solidFill>
              </a:rPr>
              <a:t>9</a:t>
            </a:r>
            <a:r>
              <a:rPr lang="en-US" sz="2400" dirty="0">
                <a:solidFill>
                  <a:schemeClr val="accent1"/>
                </a:solidFill>
              </a:rPr>
              <a:t>*100 + </a:t>
            </a:r>
            <a:r>
              <a:rPr lang="en-US" sz="2400" b="1" dirty="0">
                <a:solidFill>
                  <a:schemeClr val="accent1"/>
                </a:solidFill>
              </a:rPr>
              <a:t>3</a:t>
            </a:r>
            <a:r>
              <a:rPr lang="en-US" sz="2400" dirty="0">
                <a:solidFill>
                  <a:schemeClr val="accent1"/>
                </a:solidFill>
              </a:rPr>
              <a:t>*10 + </a:t>
            </a:r>
            <a:r>
              <a:rPr lang="en-US" sz="2400" b="1" dirty="0">
                <a:solidFill>
                  <a:schemeClr val="accent1"/>
                </a:solidFill>
              </a:rPr>
              <a:t>4</a:t>
            </a:r>
            <a:r>
              <a:rPr lang="en-US" sz="2400" dirty="0">
                <a:solidFill>
                  <a:schemeClr val="accent1"/>
                </a:solidFill>
              </a:rPr>
              <a:t>*1</a:t>
            </a:r>
          </a:p>
        </p:txBody>
      </p:sp>
    </p:spTree>
    <p:extLst>
      <p:ext uri="{BB962C8B-B14F-4D97-AF65-F5344CB8AC3E}">
        <p14:creationId xmlns:p14="http://schemas.microsoft.com/office/powerpoint/2010/main" val="3417392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5 9 3 4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4E822-B753-B144-952D-55B38B5B08EB}"/>
              </a:ext>
            </a:extLst>
          </p:cNvPr>
          <p:cNvSpPr txBox="1"/>
          <p:nvPr/>
        </p:nvSpPr>
        <p:spPr>
          <a:xfrm>
            <a:off x="7024180" y="4361217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10</a:t>
            </a:r>
            <a:r>
              <a:rPr lang="en-US" sz="2600" baseline="30000" dirty="0">
                <a:solidFill>
                  <a:srgbClr val="C00000"/>
                </a:solidFill>
              </a:rPr>
              <a:t>0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903A5-8148-4B46-893A-7FE3B890F64B}"/>
              </a:ext>
            </a:extLst>
          </p:cNvPr>
          <p:cNvSpPr txBox="1"/>
          <p:nvPr/>
        </p:nvSpPr>
        <p:spPr>
          <a:xfrm>
            <a:off x="6286873" y="4361217"/>
            <a:ext cx="67999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10</a:t>
            </a:r>
            <a:r>
              <a:rPr lang="en-US" sz="2600" baseline="30000" dirty="0">
                <a:solidFill>
                  <a:srgbClr val="C00000"/>
                </a:solidFill>
              </a:rPr>
              <a:t>1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725A4-EA02-7E46-95CA-5FFD05AB51D9}"/>
              </a:ext>
            </a:extLst>
          </p:cNvPr>
          <p:cNvSpPr txBox="1"/>
          <p:nvPr/>
        </p:nvSpPr>
        <p:spPr>
          <a:xfrm>
            <a:off x="5326931" y="4361217"/>
            <a:ext cx="67999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10</a:t>
            </a:r>
            <a:r>
              <a:rPr lang="en-US" sz="2600" baseline="30000" dirty="0">
                <a:solidFill>
                  <a:srgbClr val="C00000"/>
                </a:solidFill>
              </a:rPr>
              <a:t>2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03A28-79ED-7B46-9D02-788976019E61}"/>
              </a:ext>
            </a:extLst>
          </p:cNvPr>
          <p:cNvSpPr txBox="1"/>
          <p:nvPr/>
        </p:nvSpPr>
        <p:spPr>
          <a:xfrm>
            <a:off x="4384403" y="4361217"/>
            <a:ext cx="67999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10</a:t>
            </a:r>
            <a:r>
              <a:rPr lang="en-US" sz="2600" baseline="30000" dirty="0">
                <a:solidFill>
                  <a:srgbClr val="C00000"/>
                </a:solidFill>
              </a:rPr>
              <a:t>3</a:t>
            </a:r>
            <a:endParaRPr lang="en-US" sz="2600" dirty="0">
              <a:solidFill>
                <a:srgbClr val="C0000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A783F50-4836-A441-B973-47D2C4868C78}"/>
              </a:ext>
            </a:extLst>
          </p:cNvPr>
          <p:cNvCxnSpPr>
            <a:cxnSpLocks/>
          </p:cNvCxnSpPr>
          <p:nvPr/>
        </p:nvCxnSpPr>
        <p:spPr>
          <a:xfrm flipV="1">
            <a:off x="7505202" y="3995179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0668B9C-330F-E847-A882-8A84B51E5C07}"/>
              </a:ext>
            </a:extLst>
          </p:cNvPr>
          <p:cNvCxnSpPr>
            <a:cxnSpLocks/>
          </p:cNvCxnSpPr>
          <p:nvPr/>
        </p:nvCxnSpPr>
        <p:spPr>
          <a:xfrm flipV="1">
            <a:off x="6558742" y="3995179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6FF3772-D137-434B-890A-C07874D88926}"/>
              </a:ext>
            </a:extLst>
          </p:cNvPr>
          <p:cNvCxnSpPr>
            <a:cxnSpLocks/>
          </p:cNvCxnSpPr>
          <p:nvPr/>
        </p:nvCxnSpPr>
        <p:spPr>
          <a:xfrm flipV="1">
            <a:off x="5666928" y="3995179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49EF61-C781-A041-8E3C-ABF063EB12B4}"/>
              </a:ext>
            </a:extLst>
          </p:cNvPr>
          <p:cNvCxnSpPr>
            <a:cxnSpLocks/>
          </p:cNvCxnSpPr>
          <p:nvPr/>
        </p:nvCxnSpPr>
        <p:spPr>
          <a:xfrm flipV="1">
            <a:off x="4724400" y="4000394"/>
            <a:ext cx="0" cy="38683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0385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5 9 3 4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4E822-B753-B144-952D-55B38B5B08EB}"/>
              </a:ext>
            </a:extLst>
          </p:cNvPr>
          <p:cNvSpPr txBox="1"/>
          <p:nvPr/>
        </p:nvSpPr>
        <p:spPr>
          <a:xfrm>
            <a:off x="7075173" y="4051973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903A5-8148-4B46-893A-7FE3B890F64B}"/>
              </a:ext>
            </a:extLst>
          </p:cNvPr>
          <p:cNvSpPr txBox="1"/>
          <p:nvPr/>
        </p:nvSpPr>
        <p:spPr>
          <a:xfrm>
            <a:off x="6393532" y="4051972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725A4-EA02-7E46-95CA-5FFD05AB51D9}"/>
              </a:ext>
            </a:extLst>
          </p:cNvPr>
          <p:cNvSpPr txBox="1"/>
          <p:nvPr/>
        </p:nvSpPr>
        <p:spPr>
          <a:xfrm>
            <a:off x="5447405" y="4051971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03A28-79ED-7B46-9D02-788976019E61}"/>
              </a:ext>
            </a:extLst>
          </p:cNvPr>
          <p:cNvSpPr txBox="1"/>
          <p:nvPr/>
        </p:nvSpPr>
        <p:spPr>
          <a:xfrm>
            <a:off x="4564769" y="4051970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31E095-697B-BE48-B071-3AB0EBF76113}"/>
              </a:ext>
            </a:extLst>
          </p:cNvPr>
          <p:cNvSpPr txBox="1"/>
          <p:nvPr/>
        </p:nvSpPr>
        <p:spPr>
          <a:xfrm>
            <a:off x="3083267" y="4051969"/>
            <a:ext cx="79701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10</a:t>
            </a:r>
            <a:r>
              <a:rPr lang="en-US" sz="2600" baseline="30000" dirty="0">
                <a:solidFill>
                  <a:srgbClr val="C00000"/>
                </a:solidFill>
              </a:rPr>
              <a:t>X</a:t>
            </a:r>
            <a:r>
              <a:rPr lang="en-US" sz="2600" dirty="0">
                <a:solidFill>
                  <a:srgbClr val="C00000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4194172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1 0 1 1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4E822-B753-B144-952D-55B38B5B08EB}"/>
              </a:ext>
            </a:extLst>
          </p:cNvPr>
          <p:cNvSpPr txBox="1"/>
          <p:nvPr/>
        </p:nvSpPr>
        <p:spPr>
          <a:xfrm>
            <a:off x="7075173" y="4051973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903A5-8148-4B46-893A-7FE3B890F64B}"/>
              </a:ext>
            </a:extLst>
          </p:cNvPr>
          <p:cNvSpPr txBox="1"/>
          <p:nvPr/>
        </p:nvSpPr>
        <p:spPr>
          <a:xfrm>
            <a:off x="6393532" y="4051972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725A4-EA02-7E46-95CA-5FFD05AB51D9}"/>
              </a:ext>
            </a:extLst>
          </p:cNvPr>
          <p:cNvSpPr txBox="1"/>
          <p:nvPr/>
        </p:nvSpPr>
        <p:spPr>
          <a:xfrm>
            <a:off x="5447405" y="4051971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03A28-79ED-7B46-9D02-788976019E61}"/>
              </a:ext>
            </a:extLst>
          </p:cNvPr>
          <p:cNvSpPr txBox="1"/>
          <p:nvPr/>
        </p:nvSpPr>
        <p:spPr>
          <a:xfrm>
            <a:off x="4564769" y="4051970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31E095-697B-BE48-B071-3AB0EBF76113}"/>
              </a:ext>
            </a:extLst>
          </p:cNvPr>
          <p:cNvSpPr txBox="1"/>
          <p:nvPr/>
        </p:nvSpPr>
        <p:spPr>
          <a:xfrm>
            <a:off x="3269215" y="4051969"/>
            <a:ext cx="61106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X</a:t>
            </a:r>
            <a:r>
              <a:rPr lang="en-US" sz="2600" dirty="0">
                <a:solidFill>
                  <a:srgbClr val="C00000"/>
                </a:solidFill>
              </a:rPr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02E604-0BDC-E14F-83E2-822EA6D3A640}"/>
              </a:ext>
            </a:extLst>
          </p:cNvPr>
          <p:cNvSpPr txBox="1"/>
          <p:nvPr/>
        </p:nvSpPr>
        <p:spPr>
          <a:xfrm>
            <a:off x="4437533" y="5038161"/>
            <a:ext cx="3316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Digits 0-1 (</a:t>
            </a:r>
            <a:r>
              <a:rPr lang="en-US" sz="2400" i="1" dirty="0"/>
              <a:t>0</a:t>
            </a:r>
            <a:r>
              <a:rPr lang="en-US" sz="2400" dirty="0"/>
              <a:t> to </a:t>
            </a:r>
            <a:r>
              <a:rPr lang="en-US" sz="2400" i="1" dirty="0"/>
              <a:t>base-1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41555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1 0 1 1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4E822-B753-B144-952D-55B38B5B08EB}"/>
              </a:ext>
            </a:extLst>
          </p:cNvPr>
          <p:cNvSpPr txBox="1"/>
          <p:nvPr/>
        </p:nvSpPr>
        <p:spPr>
          <a:xfrm>
            <a:off x="7075173" y="4051973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0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903A5-8148-4B46-893A-7FE3B890F64B}"/>
              </a:ext>
            </a:extLst>
          </p:cNvPr>
          <p:cNvSpPr txBox="1"/>
          <p:nvPr/>
        </p:nvSpPr>
        <p:spPr>
          <a:xfrm>
            <a:off x="6363954" y="4051972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1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725A4-EA02-7E46-95CA-5FFD05AB51D9}"/>
              </a:ext>
            </a:extLst>
          </p:cNvPr>
          <p:cNvSpPr txBox="1"/>
          <p:nvPr/>
        </p:nvSpPr>
        <p:spPr>
          <a:xfrm>
            <a:off x="5449554" y="4051971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2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03A28-79ED-7B46-9D02-788976019E61}"/>
              </a:ext>
            </a:extLst>
          </p:cNvPr>
          <p:cNvSpPr txBox="1"/>
          <p:nvPr/>
        </p:nvSpPr>
        <p:spPr>
          <a:xfrm>
            <a:off x="4535154" y="4051970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3</a:t>
            </a:r>
            <a:endParaRPr lang="en-US" sz="2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30402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1 0 1 1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4E822-B753-B144-952D-55B38B5B08EB}"/>
              </a:ext>
            </a:extLst>
          </p:cNvPr>
          <p:cNvSpPr txBox="1"/>
          <p:nvPr/>
        </p:nvSpPr>
        <p:spPr>
          <a:xfrm>
            <a:off x="7075173" y="4051973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ones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903A5-8148-4B46-893A-7FE3B890F64B}"/>
              </a:ext>
            </a:extLst>
          </p:cNvPr>
          <p:cNvSpPr txBox="1"/>
          <p:nvPr/>
        </p:nvSpPr>
        <p:spPr>
          <a:xfrm>
            <a:off x="6184371" y="4051969"/>
            <a:ext cx="87075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twos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725A4-EA02-7E46-95CA-5FFD05AB51D9}"/>
              </a:ext>
            </a:extLst>
          </p:cNvPr>
          <p:cNvSpPr txBox="1"/>
          <p:nvPr/>
        </p:nvSpPr>
        <p:spPr>
          <a:xfrm>
            <a:off x="5145849" y="4048444"/>
            <a:ext cx="92685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fours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03A28-79ED-7B46-9D02-788976019E61}"/>
              </a:ext>
            </a:extLst>
          </p:cNvPr>
          <p:cNvSpPr txBox="1"/>
          <p:nvPr/>
        </p:nvSpPr>
        <p:spPr>
          <a:xfrm>
            <a:off x="4069232" y="4053426"/>
            <a:ext cx="107593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eights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242579-7FFB-4742-83E9-DE0535AED766}"/>
              </a:ext>
            </a:extLst>
          </p:cNvPr>
          <p:cNvSpPr txBox="1"/>
          <p:nvPr/>
        </p:nvSpPr>
        <p:spPr>
          <a:xfrm>
            <a:off x="3940986" y="5769931"/>
            <a:ext cx="4310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 = </a:t>
            </a:r>
            <a:r>
              <a:rPr lang="en-US" sz="2400" b="1" dirty="0">
                <a:solidFill>
                  <a:schemeClr val="accent1"/>
                </a:solidFill>
              </a:rPr>
              <a:t>1</a:t>
            </a:r>
            <a:r>
              <a:rPr lang="en-US" sz="2400" dirty="0">
                <a:solidFill>
                  <a:schemeClr val="accent1"/>
                </a:solidFill>
              </a:rPr>
              <a:t>*8 + </a:t>
            </a:r>
            <a:r>
              <a:rPr lang="en-US" sz="2400" b="1" dirty="0">
                <a:solidFill>
                  <a:schemeClr val="accent1"/>
                </a:solidFill>
              </a:rPr>
              <a:t>0</a:t>
            </a:r>
            <a:r>
              <a:rPr lang="en-US" sz="2400" dirty="0">
                <a:solidFill>
                  <a:schemeClr val="accent1"/>
                </a:solidFill>
              </a:rPr>
              <a:t>*4 + </a:t>
            </a:r>
            <a:r>
              <a:rPr lang="en-US" sz="2400" b="1" dirty="0">
                <a:solidFill>
                  <a:schemeClr val="accent1"/>
                </a:solidFill>
              </a:rPr>
              <a:t>1</a:t>
            </a:r>
            <a:r>
              <a:rPr lang="en-US" sz="2400" dirty="0">
                <a:solidFill>
                  <a:schemeClr val="accent1"/>
                </a:solidFill>
              </a:rPr>
              <a:t>*2 + </a:t>
            </a:r>
            <a:r>
              <a:rPr lang="en-US" sz="2400" b="1" dirty="0">
                <a:solidFill>
                  <a:schemeClr val="accent1"/>
                </a:solidFill>
              </a:rPr>
              <a:t>1</a:t>
            </a:r>
            <a:r>
              <a:rPr lang="en-US" sz="2400" dirty="0">
                <a:solidFill>
                  <a:schemeClr val="accent1"/>
                </a:solidFill>
              </a:rPr>
              <a:t>*1 = 11</a:t>
            </a:r>
            <a:r>
              <a:rPr lang="en-US" sz="2400" baseline="-25000" dirty="0">
                <a:solidFill>
                  <a:schemeClr val="accent1"/>
                </a:solidFill>
              </a:rPr>
              <a:t>10</a:t>
            </a:r>
            <a:endParaRPr lang="en-US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328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1 0 1 1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4E822-B753-B144-952D-55B38B5B08EB}"/>
              </a:ext>
            </a:extLst>
          </p:cNvPr>
          <p:cNvSpPr txBox="1"/>
          <p:nvPr/>
        </p:nvSpPr>
        <p:spPr>
          <a:xfrm>
            <a:off x="7075173" y="4051973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ones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903A5-8148-4B46-893A-7FE3B890F64B}"/>
              </a:ext>
            </a:extLst>
          </p:cNvPr>
          <p:cNvSpPr txBox="1"/>
          <p:nvPr/>
        </p:nvSpPr>
        <p:spPr>
          <a:xfrm>
            <a:off x="6184371" y="4051969"/>
            <a:ext cx="87075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twos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725A4-EA02-7E46-95CA-5FFD05AB51D9}"/>
              </a:ext>
            </a:extLst>
          </p:cNvPr>
          <p:cNvSpPr txBox="1"/>
          <p:nvPr/>
        </p:nvSpPr>
        <p:spPr>
          <a:xfrm>
            <a:off x="5145849" y="4048444"/>
            <a:ext cx="92685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fours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03A28-79ED-7B46-9D02-788976019E61}"/>
              </a:ext>
            </a:extLst>
          </p:cNvPr>
          <p:cNvSpPr txBox="1"/>
          <p:nvPr/>
        </p:nvSpPr>
        <p:spPr>
          <a:xfrm>
            <a:off x="4069232" y="4053426"/>
            <a:ext cx="107593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eights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242579-7FFB-4742-83E9-DE0535AED766}"/>
              </a:ext>
            </a:extLst>
          </p:cNvPr>
          <p:cNvSpPr txBox="1"/>
          <p:nvPr/>
        </p:nvSpPr>
        <p:spPr>
          <a:xfrm>
            <a:off x="3940986" y="5769931"/>
            <a:ext cx="4310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 = </a:t>
            </a:r>
            <a:r>
              <a:rPr lang="en-US" sz="2400" b="1" dirty="0">
                <a:solidFill>
                  <a:schemeClr val="accent1"/>
                </a:solidFill>
              </a:rPr>
              <a:t>1</a:t>
            </a:r>
            <a:r>
              <a:rPr lang="en-US" sz="2400" dirty="0">
                <a:solidFill>
                  <a:schemeClr val="accent1"/>
                </a:solidFill>
              </a:rPr>
              <a:t>*8 + </a:t>
            </a:r>
            <a:r>
              <a:rPr lang="en-US" sz="2400" b="1" dirty="0">
                <a:solidFill>
                  <a:schemeClr val="accent1"/>
                </a:solidFill>
              </a:rPr>
              <a:t>0</a:t>
            </a:r>
            <a:r>
              <a:rPr lang="en-US" sz="2400" dirty="0">
                <a:solidFill>
                  <a:schemeClr val="accent1"/>
                </a:solidFill>
              </a:rPr>
              <a:t>*4 + </a:t>
            </a:r>
            <a:r>
              <a:rPr lang="en-US" sz="2400" b="1" dirty="0">
                <a:solidFill>
                  <a:schemeClr val="accent1"/>
                </a:solidFill>
              </a:rPr>
              <a:t>1</a:t>
            </a:r>
            <a:r>
              <a:rPr lang="en-US" sz="2400" dirty="0">
                <a:solidFill>
                  <a:schemeClr val="accent1"/>
                </a:solidFill>
              </a:rPr>
              <a:t>*2 + </a:t>
            </a:r>
            <a:r>
              <a:rPr lang="en-US" sz="2400" b="1" dirty="0">
                <a:solidFill>
                  <a:schemeClr val="accent1"/>
                </a:solidFill>
              </a:rPr>
              <a:t>1</a:t>
            </a:r>
            <a:r>
              <a:rPr lang="en-US" sz="2400" dirty="0">
                <a:solidFill>
                  <a:schemeClr val="accent1"/>
                </a:solidFill>
              </a:rPr>
              <a:t>*1 = 11</a:t>
            </a:r>
            <a:r>
              <a:rPr lang="en-US" sz="2400" baseline="-25000" dirty="0">
                <a:solidFill>
                  <a:schemeClr val="accent1"/>
                </a:solidFill>
              </a:rPr>
              <a:t>10</a:t>
            </a:r>
            <a:endParaRPr lang="en-US" sz="2400" dirty="0">
              <a:solidFill>
                <a:schemeClr val="accent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B5C2BB-AF38-DB44-A0D6-71F23132B301}"/>
              </a:ext>
            </a:extLst>
          </p:cNvPr>
          <p:cNvSpPr txBox="1"/>
          <p:nvPr/>
        </p:nvSpPr>
        <p:spPr>
          <a:xfrm>
            <a:off x="2057400" y="2139371"/>
            <a:ext cx="2800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Most significant bit (MSB)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55C76D-EF4B-5C4A-BA2D-3409C86E0763}"/>
              </a:ext>
            </a:extLst>
          </p:cNvPr>
          <p:cNvSpPr txBox="1"/>
          <p:nvPr/>
        </p:nvSpPr>
        <p:spPr>
          <a:xfrm>
            <a:off x="7019716" y="2139371"/>
            <a:ext cx="2800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Least significant bit (LSB)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0E8A36D-8970-FF42-B615-060763E5FD8C}"/>
              </a:ext>
            </a:extLst>
          </p:cNvPr>
          <p:cNvCxnSpPr>
            <a:stCxn id="12" idx="2"/>
          </p:cNvCxnSpPr>
          <p:nvPr/>
        </p:nvCxnSpPr>
        <p:spPr>
          <a:xfrm flipH="1">
            <a:off x="7556194" y="2508703"/>
            <a:ext cx="863906" cy="53929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07BA276-6095-EB48-88B9-AA24B30618C2}"/>
              </a:ext>
            </a:extLst>
          </p:cNvPr>
          <p:cNvCxnSpPr>
            <a:cxnSpLocks/>
            <a:stCxn id="3" idx="2"/>
          </p:cNvCxnSpPr>
          <p:nvPr/>
        </p:nvCxnSpPr>
        <p:spPr>
          <a:xfrm>
            <a:off x="3457784" y="2508703"/>
            <a:ext cx="1266616" cy="53929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498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 to Base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72507-19AC-A942-9D7C-5AB0184BFC37}"/>
              </a:ext>
            </a:extLst>
          </p:cNvPr>
          <p:cNvSpPr txBox="1"/>
          <p:nvPr/>
        </p:nvSpPr>
        <p:spPr>
          <a:xfrm>
            <a:off x="2377995" y="1768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71D319D-56DE-6740-A983-1600E3B68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382359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Question: </a:t>
            </a:r>
            <a:r>
              <a:rPr lang="en-US" dirty="0"/>
              <a:t>What is 6 in base 2?</a:t>
            </a:r>
          </a:p>
          <a:p>
            <a:r>
              <a:rPr lang="en-US" dirty="0"/>
              <a:t>Strategy:</a:t>
            </a:r>
          </a:p>
          <a:p>
            <a:pPr lvl="1"/>
            <a:r>
              <a:rPr lang="en-US" dirty="0"/>
              <a:t>What is the largest power of 2 ≤ 6?</a:t>
            </a:r>
          </a:p>
        </p:txBody>
      </p:sp>
    </p:spTree>
    <p:extLst>
      <p:ext uri="{BB962C8B-B14F-4D97-AF65-F5344CB8AC3E}">
        <p14:creationId xmlns:p14="http://schemas.microsoft.com/office/powerpoint/2010/main" val="290024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1CD580-B2C6-7244-909F-1578D0A93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744" y="2362200"/>
            <a:ext cx="10958512" cy="2852737"/>
          </a:xfrm>
        </p:spPr>
        <p:txBody>
          <a:bodyPr/>
          <a:lstStyle/>
          <a:p>
            <a:r>
              <a:rPr lang="en-US" sz="5400" u="sng" dirty="0"/>
              <a:t>CS107 Topic 1</a:t>
            </a:r>
            <a:r>
              <a:rPr lang="en-US" sz="5400" dirty="0"/>
              <a:t>: How can a computer represent integer numbers? </a:t>
            </a:r>
          </a:p>
        </p:txBody>
      </p:sp>
    </p:spTree>
    <p:extLst>
      <p:ext uri="{BB962C8B-B14F-4D97-AF65-F5344CB8AC3E}">
        <p14:creationId xmlns:p14="http://schemas.microsoft.com/office/powerpoint/2010/main" val="508086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 to 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4431785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_  _  _  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72507-19AC-A942-9D7C-5AB0184BFC37}"/>
              </a:ext>
            </a:extLst>
          </p:cNvPr>
          <p:cNvSpPr txBox="1"/>
          <p:nvPr/>
        </p:nvSpPr>
        <p:spPr>
          <a:xfrm>
            <a:off x="2377995" y="1768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71D319D-56DE-6740-A983-1600E3B68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382359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Question: </a:t>
            </a:r>
            <a:r>
              <a:rPr lang="en-US" dirty="0"/>
              <a:t>What is 6 in base 2?</a:t>
            </a:r>
          </a:p>
          <a:p>
            <a:r>
              <a:rPr lang="en-US" dirty="0"/>
              <a:t>Strategy:</a:t>
            </a:r>
          </a:p>
          <a:p>
            <a:pPr lvl="1"/>
            <a:r>
              <a:rPr lang="en-US" dirty="0"/>
              <a:t>What is the largest power of 2 ≤ 6?  </a:t>
            </a:r>
            <a:r>
              <a:rPr lang="en-US" b="1" dirty="0"/>
              <a:t>2</a:t>
            </a:r>
            <a:r>
              <a:rPr lang="en-US" b="1" baseline="30000" dirty="0"/>
              <a:t>2</a:t>
            </a:r>
            <a:r>
              <a:rPr lang="en-US" b="1" dirty="0"/>
              <a:t>=4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124ED-91D3-9947-8099-CCA36C4D72FA}"/>
              </a:ext>
            </a:extLst>
          </p:cNvPr>
          <p:cNvSpPr txBox="1"/>
          <p:nvPr/>
        </p:nvSpPr>
        <p:spPr>
          <a:xfrm>
            <a:off x="7377577" y="5755957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0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D40D0D-1FCE-AA4B-BE17-2402F0E4DE36}"/>
              </a:ext>
            </a:extLst>
          </p:cNvPr>
          <p:cNvSpPr txBox="1"/>
          <p:nvPr/>
        </p:nvSpPr>
        <p:spPr>
          <a:xfrm>
            <a:off x="6480500" y="5742976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1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61B7-D21D-984E-8FC6-16F9E407FF53}"/>
              </a:ext>
            </a:extLst>
          </p:cNvPr>
          <p:cNvSpPr txBox="1"/>
          <p:nvPr/>
        </p:nvSpPr>
        <p:spPr>
          <a:xfrm>
            <a:off x="5217456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2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F0B52D-B147-7C49-9D52-2955CCF30F43}"/>
              </a:ext>
            </a:extLst>
          </p:cNvPr>
          <p:cNvSpPr txBox="1"/>
          <p:nvPr/>
        </p:nvSpPr>
        <p:spPr>
          <a:xfrm>
            <a:off x="4070958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3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CE2DAF-FEE6-8B4A-9C97-D2DBFC881A06}"/>
              </a:ext>
            </a:extLst>
          </p:cNvPr>
          <p:cNvSpPr txBox="1"/>
          <p:nvPr/>
        </p:nvSpPr>
        <p:spPr>
          <a:xfrm>
            <a:off x="5117232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41E0DA-953B-7145-B4BD-3640BE04E843}"/>
              </a:ext>
            </a:extLst>
          </p:cNvPr>
          <p:cNvSpPr txBox="1"/>
          <p:nvPr/>
        </p:nvSpPr>
        <p:spPr>
          <a:xfrm>
            <a:off x="3936948" y="4364726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8193015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 to 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4431785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_  _  _  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72507-19AC-A942-9D7C-5AB0184BFC37}"/>
              </a:ext>
            </a:extLst>
          </p:cNvPr>
          <p:cNvSpPr txBox="1"/>
          <p:nvPr/>
        </p:nvSpPr>
        <p:spPr>
          <a:xfrm>
            <a:off x="2377995" y="1768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71D319D-56DE-6740-A983-1600E3B68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382359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Question: </a:t>
            </a:r>
            <a:r>
              <a:rPr lang="en-US" dirty="0"/>
              <a:t>What is 6 in base 2?</a:t>
            </a:r>
          </a:p>
          <a:p>
            <a:r>
              <a:rPr lang="en-US" dirty="0"/>
              <a:t>Strategy:</a:t>
            </a:r>
          </a:p>
          <a:p>
            <a:pPr lvl="1"/>
            <a:r>
              <a:rPr lang="en-US" dirty="0"/>
              <a:t>What is the largest power of 2 ≤ 6?  </a:t>
            </a:r>
            <a:r>
              <a:rPr lang="en-US" b="1" dirty="0"/>
              <a:t>2</a:t>
            </a:r>
            <a:r>
              <a:rPr lang="en-US" b="1" baseline="30000" dirty="0"/>
              <a:t>2</a:t>
            </a:r>
            <a:r>
              <a:rPr lang="en-US" b="1" dirty="0"/>
              <a:t>=4</a:t>
            </a:r>
            <a:endParaRPr lang="en-US" dirty="0"/>
          </a:p>
          <a:p>
            <a:pPr lvl="1"/>
            <a:r>
              <a:rPr lang="en-US" dirty="0"/>
              <a:t>Now, what is the largest power of 2 ≤ 6 – 2</a:t>
            </a:r>
            <a:r>
              <a:rPr lang="en-US" baseline="30000" dirty="0"/>
              <a:t>2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124ED-91D3-9947-8099-CCA36C4D72FA}"/>
              </a:ext>
            </a:extLst>
          </p:cNvPr>
          <p:cNvSpPr txBox="1"/>
          <p:nvPr/>
        </p:nvSpPr>
        <p:spPr>
          <a:xfrm>
            <a:off x="7377577" y="5755957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0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D40D0D-1FCE-AA4B-BE17-2402F0E4DE36}"/>
              </a:ext>
            </a:extLst>
          </p:cNvPr>
          <p:cNvSpPr txBox="1"/>
          <p:nvPr/>
        </p:nvSpPr>
        <p:spPr>
          <a:xfrm>
            <a:off x="6480500" y="5742976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1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61B7-D21D-984E-8FC6-16F9E407FF53}"/>
              </a:ext>
            </a:extLst>
          </p:cNvPr>
          <p:cNvSpPr txBox="1"/>
          <p:nvPr/>
        </p:nvSpPr>
        <p:spPr>
          <a:xfrm>
            <a:off x="5217456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2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F0B52D-B147-7C49-9D52-2955CCF30F43}"/>
              </a:ext>
            </a:extLst>
          </p:cNvPr>
          <p:cNvSpPr txBox="1"/>
          <p:nvPr/>
        </p:nvSpPr>
        <p:spPr>
          <a:xfrm>
            <a:off x="4070958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3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CE2DAF-FEE6-8B4A-9C97-D2DBFC881A06}"/>
              </a:ext>
            </a:extLst>
          </p:cNvPr>
          <p:cNvSpPr txBox="1"/>
          <p:nvPr/>
        </p:nvSpPr>
        <p:spPr>
          <a:xfrm>
            <a:off x="5117232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41E0DA-953B-7145-B4BD-3640BE04E843}"/>
              </a:ext>
            </a:extLst>
          </p:cNvPr>
          <p:cNvSpPr txBox="1"/>
          <p:nvPr/>
        </p:nvSpPr>
        <p:spPr>
          <a:xfrm>
            <a:off x="3936948" y="4364726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496902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 to 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4431785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_  _  _  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72507-19AC-A942-9D7C-5AB0184BFC37}"/>
              </a:ext>
            </a:extLst>
          </p:cNvPr>
          <p:cNvSpPr txBox="1"/>
          <p:nvPr/>
        </p:nvSpPr>
        <p:spPr>
          <a:xfrm>
            <a:off x="2377995" y="1768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71D319D-56DE-6740-A983-1600E3B68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382359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Question: </a:t>
            </a:r>
            <a:r>
              <a:rPr lang="en-US" dirty="0"/>
              <a:t>What is 6 in base 2?</a:t>
            </a:r>
          </a:p>
          <a:p>
            <a:r>
              <a:rPr lang="en-US" dirty="0"/>
              <a:t>Strategy:</a:t>
            </a:r>
          </a:p>
          <a:p>
            <a:pPr lvl="1"/>
            <a:r>
              <a:rPr lang="en-US" dirty="0"/>
              <a:t>What is the largest power of 2 ≤ 6?  </a:t>
            </a:r>
            <a:r>
              <a:rPr lang="en-US" b="1" dirty="0"/>
              <a:t>2</a:t>
            </a:r>
            <a:r>
              <a:rPr lang="en-US" b="1" baseline="30000" dirty="0"/>
              <a:t>2</a:t>
            </a:r>
            <a:r>
              <a:rPr lang="en-US" b="1" dirty="0"/>
              <a:t>=4</a:t>
            </a:r>
            <a:endParaRPr lang="en-US" dirty="0"/>
          </a:p>
          <a:p>
            <a:pPr lvl="1"/>
            <a:r>
              <a:rPr lang="en-US" dirty="0"/>
              <a:t>Now, what is the largest power of 2 ≤ 6 – 2</a:t>
            </a:r>
            <a:r>
              <a:rPr lang="en-US" baseline="30000" dirty="0"/>
              <a:t>2</a:t>
            </a:r>
            <a:r>
              <a:rPr lang="en-US" dirty="0"/>
              <a:t>?  </a:t>
            </a:r>
            <a:r>
              <a:rPr lang="en-US" b="1" dirty="0"/>
              <a:t>2</a:t>
            </a:r>
            <a:r>
              <a:rPr lang="en-US" b="1" baseline="30000" dirty="0"/>
              <a:t>1</a:t>
            </a:r>
            <a:r>
              <a:rPr lang="en-US" b="1" dirty="0"/>
              <a:t>=2</a:t>
            </a:r>
            <a:endParaRPr lang="en-US" dirty="0"/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124ED-91D3-9947-8099-CCA36C4D72FA}"/>
              </a:ext>
            </a:extLst>
          </p:cNvPr>
          <p:cNvSpPr txBox="1"/>
          <p:nvPr/>
        </p:nvSpPr>
        <p:spPr>
          <a:xfrm>
            <a:off x="7377577" y="5755957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0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D40D0D-1FCE-AA4B-BE17-2402F0E4DE36}"/>
              </a:ext>
            </a:extLst>
          </p:cNvPr>
          <p:cNvSpPr txBox="1"/>
          <p:nvPr/>
        </p:nvSpPr>
        <p:spPr>
          <a:xfrm>
            <a:off x="6480500" y="5742976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1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61B7-D21D-984E-8FC6-16F9E407FF53}"/>
              </a:ext>
            </a:extLst>
          </p:cNvPr>
          <p:cNvSpPr txBox="1"/>
          <p:nvPr/>
        </p:nvSpPr>
        <p:spPr>
          <a:xfrm>
            <a:off x="5217456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2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F0B52D-B147-7C49-9D52-2955CCF30F43}"/>
              </a:ext>
            </a:extLst>
          </p:cNvPr>
          <p:cNvSpPr txBox="1"/>
          <p:nvPr/>
        </p:nvSpPr>
        <p:spPr>
          <a:xfrm>
            <a:off x="4070958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3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CE2DAF-FEE6-8B4A-9C97-D2DBFC881A06}"/>
              </a:ext>
            </a:extLst>
          </p:cNvPr>
          <p:cNvSpPr txBox="1"/>
          <p:nvPr/>
        </p:nvSpPr>
        <p:spPr>
          <a:xfrm>
            <a:off x="5117232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41E0DA-953B-7145-B4BD-3640BE04E843}"/>
              </a:ext>
            </a:extLst>
          </p:cNvPr>
          <p:cNvSpPr txBox="1"/>
          <p:nvPr/>
        </p:nvSpPr>
        <p:spPr>
          <a:xfrm>
            <a:off x="3936948" y="4364726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3D6E27-AFAC-1243-9B3A-F8855DC3D08E}"/>
              </a:ext>
            </a:extLst>
          </p:cNvPr>
          <p:cNvSpPr txBox="1"/>
          <p:nvPr/>
        </p:nvSpPr>
        <p:spPr>
          <a:xfrm>
            <a:off x="6327859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22946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 to 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4431785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_  _  _  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72507-19AC-A942-9D7C-5AB0184BFC37}"/>
              </a:ext>
            </a:extLst>
          </p:cNvPr>
          <p:cNvSpPr txBox="1"/>
          <p:nvPr/>
        </p:nvSpPr>
        <p:spPr>
          <a:xfrm>
            <a:off x="2377995" y="1768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71D319D-56DE-6740-A983-1600E3B68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382359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Question: </a:t>
            </a:r>
            <a:r>
              <a:rPr lang="en-US" dirty="0"/>
              <a:t>What is 6 in base 2?</a:t>
            </a:r>
          </a:p>
          <a:p>
            <a:r>
              <a:rPr lang="en-US" dirty="0"/>
              <a:t>Strategy:</a:t>
            </a:r>
          </a:p>
          <a:p>
            <a:pPr lvl="1"/>
            <a:r>
              <a:rPr lang="en-US" dirty="0"/>
              <a:t>What is the largest power of 2 ≤ 6?  </a:t>
            </a:r>
            <a:r>
              <a:rPr lang="en-US" b="1" dirty="0"/>
              <a:t>2</a:t>
            </a:r>
            <a:r>
              <a:rPr lang="en-US" b="1" baseline="30000" dirty="0"/>
              <a:t>2</a:t>
            </a:r>
            <a:r>
              <a:rPr lang="en-US" b="1" dirty="0"/>
              <a:t>=4</a:t>
            </a:r>
            <a:endParaRPr lang="en-US" dirty="0"/>
          </a:p>
          <a:p>
            <a:pPr lvl="1"/>
            <a:r>
              <a:rPr lang="en-US" dirty="0"/>
              <a:t>Now, what is the largest power of 2 ≤ 6 – 2</a:t>
            </a:r>
            <a:r>
              <a:rPr lang="en-US" baseline="30000" dirty="0"/>
              <a:t>2</a:t>
            </a:r>
            <a:r>
              <a:rPr lang="en-US" dirty="0"/>
              <a:t>?  </a:t>
            </a:r>
            <a:r>
              <a:rPr lang="en-US" b="1" dirty="0"/>
              <a:t>2</a:t>
            </a:r>
            <a:r>
              <a:rPr lang="en-US" b="1" baseline="30000" dirty="0"/>
              <a:t>1</a:t>
            </a:r>
            <a:r>
              <a:rPr lang="en-US" b="1" dirty="0"/>
              <a:t>=2</a:t>
            </a:r>
            <a:endParaRPr lang="en-US" dirty="0"/>
          </a:p>
          <a:p>
            <a:pPr lvl="1"/>
            <a:r>
              <a:rPr lang="en-US" dirty="0"/>
              <a:t>6 – 2</a:t>
            </a:r>
            <a:r>
              <a:rPr lang="en-US" baseline="30000" dirty="0"/>
              <a:t>2</a:t>
            </a:r>
            <a:r>
              <a:rPr lang="en-US" dirty="0"/>
              <a:t> – 2</a:t>
            </a:r>
            <a:r>
              <a:rPr lang="en-US" baseline="30000" dirty="0"/>
              <a:t>1</a:t>
            </a:r>
            <a:r>
              <a:rPr lang="en-US" dirty="0"/>
              <a:t> = 0!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124ED-91D3-9947-8099-CCA36C4D72FA}"/>
              </a:ext>
            </a:extLst>
          </p:cNvPr>
          <p:cNvSpPr txBox="1"/>
          <p:nvPr/>
        </p:nvSpPr>
        <p:spPr>
          <a:xfrm>
            <a:off x="7377577" y="5755957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0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D40D0D-1FCE-AA4B-BE17-2402F0E4DE36}"/>
              </a:ext>
            </a:extLst>
          </p:cNvPr>
          <p:cNvSpPr txBox="1"/>
          <p:nvPr/>
        </p:nvSpPr>
        <p:spPr>
          <a:xfrm>
            <a:off x="6480500" y="5742976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1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61B7-D21D-984E-8FC6-16F9E407FF53}"/>
              </a:ext>
            </a:extLst>
          </p:cNvPr>
          <p:cNvSpPr txBox="1"/>
          <p:nvPr/>
        </p:nvSpPr>
        <p:spPr>
          <a:xfrm>
            <a:off x="5217456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2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F0B52D-B147-7C49-9D52-2955CCF30F43}"/>
              </a:ext>
            </a:extLst>
          </p:cNvPr>
          <p:cNvSpPr txBox="1"/>
          <p:nvPr/>
        </p:nvSpPr>
        <p:spPr>
          <a:xfrm>
            <a:off x="4070958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3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CE2DAF-FEE6-8B4A-9C97-D2DBFC881A06}"/>
              </a:ext>
            </a:extLst>
          </p:cNvPr>
          <p:cNvSpPr txBox="1"/>
          <p:nvPr/>
        </p:nvSpPr>
        <p:spPr>
          <a:xfrm>
            <a:off x="5117232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41E0DA-953B-7145-B4BD-3640BE04E843}"/>
              </a:ext>
            </a:extLst>
          </p:cNvPr>
          <p:cNvSpPr txBox="1"/>
          <p:nvPr/>
        </p:nvSpPr>
        <p:spPr>
          <a:xfrm>
            <a:off x="3936948" y="4364726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3D6E27-AFAC-1243-9B3A-F8855DC3D08E}"/>
              </a:ext>
            </a:extLst>
          </p:cNvPr>
          <p:cNvSpPr txBox="1"/>
          <p:nvPr/>
        </p:nvSpPr>
        <p:spPr>
          <a:xfrm>
            <a:off x="6327859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8989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 to 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4431785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_  _  _  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72507-19AC-A942-9D7C-5AB0184BFC37}"/>
              </a:ext>
            </a:extLst>
          </p:cNvPr>
          <p:cNvSpPr txBox="1"/>
          <p:nvPr/>
        </p:nvSpPr>
        <p:spPr>
          <a:xfrm>
            <a:off x="2377995" y="1768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71D319D-56DE-6740-A983-1600E3B68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382359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Question: </a:t>
            </a:r>
            <a:r>
              <a:rPr lang="en-US" dirty="0"/>
              <a:t>What is 6 in base 2?</a:t>
            </a:r>
          </a:p>
          <a:p>
            <a:r>
              <a:rPr lang="en-US" dirty="0"/>
              <a:t>Strategy:</a:t>
            </a:r>
          </a:p>
          <a:p>
            <a:pPr lvl="1"/>
            <a:r>
              <a:rPr lang="en-US" dirty="0"/>
              <a:t>What is the largest power of 2 ≤ 6?  </a:t>
            </a:r>
            <a:r>
              <a:rPr lang="en-US" b="1" dirty="0"/>
              <a:t>2</a:t>
            </a:r>
            <a:r>
              <a:rPr lang="en-US" b="1" baseline="30000" dirty="0"/>
              <a:t>2</a:t>
            </a:r>
            <a:r>
              <a:rPr lang="en-US" b="1" dirty="0"/>
              <a:t>=4</a:t>
            </a:r>
            <a:endParaRPr lang="en-US" dirty="0"/>
          </a:p>
          <a:p>
            <a:pPr lvl="1"/>
            <a:r>
              <a:rPr lang="en-US" dirty="0"/>
              <a:t>Now, what is the largest power of 2 ≤ 6 – 2</a:t>
            </a:r>
            <a:r>
              <a:rPr lang="en-US" baseline="30000" dirty="0"/>
              <a:t>2</a:t>
            </a:r>
            <a:r>
              <a:rPr lang="en-US" dirty="0"/>
              <a:t>?  </a:t>
            </a:r>
            <a:r>
              <a:rPr lang="en-US" b="1" dirty="0"/>
              <a:t>2</a:t>
            </a:r>
            <a:r>
              <a:rPr lang="en-US" b="1" baseline="30000" dirty="0"/>
              <a:t>1</a:t>
            </a:r>
            <a:r>
              <a:rPr lang="en-US" b="1" dirty="0"/>
              <a:t>=2</a:t>
            </a:r>
            <a:endParaRPr lang="en-US" dirty="0"/>
          </a:p>
          <a:p>
            <a:pPr lvl="1"/>
            <a:r>
              <a:rPr lang="en-US" dirty="0"/>
              <a:t>6 – 2</a:t>
            </a:r>
            <a:r>
              <a:rPr lang="en-US" baseline="30000" dirty="0"/>
              <a:t>2</a:t>
            </a:r>
            <a:r>
              <a:rPr lang="en-US" dirty="0"/>
              <a:t> – 2</a:t>
            </a:r>
            <a:r>
              <a:rPr lang="en-US" baseline="30000" dirty="0"/>
              <a:t>1</a:t>
            </a:r>
            <a:r>
              <a:rPr lang="en-US" dirty="0"/>
              <a:t> = 0!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124ED-91D3-9947-8099-CCA36C4D72FA}"/>
              </a:ext>
            </a:extLst>
          </p:cNvPr>
          <p:cNvSpPr txBox="1"/>
          <p:nvPr/>
        </p:nvSpPr>
        <p:spPr>
          <a:xfrm>
            <a:off x="7377577" y="5755957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0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D40D0D-1FCE-AA4B-BE17-2402F0E4DE36}"/>
              </a:ext>
            </a:extLst>
          </p:cNvPr>
          <p:cNvSpPr txBox="1"/>
          <p:nvPr/>
        </p:nvSpPr>
        <p:spPr>
          <a:xfrm>
            <a:off x="6480500" y="5742976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1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61B7-D21D-984E-8FC6-16F9E407FF53}"/>
              </a:ext>
            </a:extLst>
          </p:cNvPr>
          <p:cNvSpPr txBox="1"/>
          <p:nvPr/>
        </p:nvSpPr>
        <p:spPr>
          <a:xfrm>
            <a:off x="5217456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2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F0B52D-B147-7C49-9D52-2955CCF30F43}"/>
              </a:ext>
            </a:extLst>
          </p:cNvPr>
          <p:cNvSpPr txBox="1"/>
          <p:nvPr/>
        </p:nvSpPr>
        <p:spPr>
          <a:xfrm>
            <a:off x="4070958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3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CE2DAF-FEE6-8B4A-9C97-D2DBFC881A06}"/>
              </a:ext>
            </a:extLst>
          </p:cNvPr>
          <p:cNvSpPr txBox="1"/>
          <p:nvPr/>
        </p:nvSpPr>
        <p:spPr>
          <a:xfrm>
            <a:off x="5117232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41E0DA-953B-7145-B4BD-3640BE04E843}"/>
              </a:ext>
            </a:extLst>
          </p:cNvPr>
          <p:cNvSpPr txBox="1"/>
          <p:nvPr/>
        </p:nvSpPr>
        <p:spPr>
          <a:xfrm>
            <a:off x="3936948" y="4364726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3D6E27-AFAC-1243-9B3A-F8855DC3D08E}"/>
              </a:ext>
            </a:extLst>
          </p:cNvPr>
          <p:cNvSpPr txBox="1"/>
          <p:nvPr/>
        </p:nvSpPr>
        <p:spPr>
          <a:xfrm>
            <a:off x="6327859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B760BA-AABD-B449-9625-A97CFACF2743}"/>
              </a:ext>
            </a:extLst>
          </p:cNvPr>
          <p:cNvSpPr txBox="1"/>
          <p:nvPr/>
        </p:nvSpPr>
        <p:spPr>
          <a:xfrm>
            <a:off x="7555973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2719744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10 to 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4431785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_  _  _  _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72507-19AC-A942-9D7C-5AB0184BFC37}"/>
              </a:ext>
            </a:extLst>
          </p:cNvPr>
          <p:cNvSpPr txBox="1"/>
          <p:nvPr/>
        </p:nvSpPr>
        <p:spPr>
          <a:xfrm>
            <a:off x="2377995" y="1768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71D319D-56DE-6740-A983-1600E3B68F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382359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Question: </a:t>
            </a:r>
            <a:r>
              <a:rPr lang="en-US" dirty="0"/>
              <a:t>What is 6 in base 2?</a:t>
            </a:r>
          </a:p>
          <a:p>
            <a:r>
              <a:rPr lang="en-US" dirty="0"/>
              <a:t>Strategy:</a:t>
            </a:r>
          </a:p>
          <a:p>
            <a:pPr lvl="1"/>
            <a:r>
              <a:rPr lang="en-US" dirty="0"/>
              <a:t>What is the largest power of 2 ≤ 6?  </a:t>
            </a:r>
            <a:r>
              <a:rPr lang="en-US" b="1" dirty="0"/>
              <a:t>2</a:t>
            </a:r>
            <a:r>
              <a:rPr lang="en-US" b="1" baseline="30000" dirty="0"/>
              <a:t>2</a:t>
            </a:r>
            <a:r>
              <a:rPr lang="en-US" b="1" dirty="0"/>
              <a:t>=4</a:t>
            </a:r>
            <a:endParaRPr lang="en-US" dirty="0"/>
          </a:p>
          <a:p>
            <a:pPr lvl="1"/>
            <a:r>
              <a:rPr lang="en-US" dirty="0"/>
              <a:t>Now, what is the largest power of 2 ≤ 6 – 2</a:t>
            </a:r>
            <a:r>
              <a:rPr lang="en-US" baseline="30000" dirty="0"/>
              <a:t>2</a:t>
            </a:r>
            <a:r>
              <a:rPr lang="en-US" dirty="0"/>
              <a:t>?  </a:t>
            </a:r>
            <a:r>
              <a:rPr lang="en-US" b="1" dirty="0"/>
              <a:t>2</a:t>
            </a:r>
            <a:r>
              <a:rPr lang="en-US" b="1" baseline="30000" dirty="0"/>
              <a:t>1</a:t>
            </a:r>
            <a:r>
              <a:rPr lang="en-US" b="1" dirty="0"/>
              <a:t>=2</a:t>
            </a:r>
            <a:endParaRPr lang="en-US" dirty="0"/>
          </a:p>
          <a:p>
            <a:pPr lvl="1"/>
            <a:r>
              <a:rPr lang="en-US" dirty="0"/>
              <a:t>6 – 2</a:t>
            </a:r>
            <a:r>
              <a:rPr lang="en-US" baseline="30000" dirty="0"/>
              <a:t>2</a:t>
            </a:r>
            <a:r>
              <a:rPr lang="en-US" dirty="0"/>
              <a:t> – 2</a:t>
            </a:r>
            <a:r>
              <a:rPr lang="en-US" baseline="30000" dirty="0"/>
              <a:t>1</a:t>
            </a:r>
            <a:r>
              <a:rPr lang="en-US" dirty="0"/>
              <a:t> = 0!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1124ED-91D3-9947-8099-CCA36C4D72FA}"/>
              </a:ext>
            </a:extLst>
          </p:cNvPr>
          <p:cNvSpPr txBox="1"/>
          <p:nvPr/>
        </p:nvSpPr>
        <p:spPr>
          <a:xfrm>
            <a:off x="7377577" y="5755957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0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D40D0D-1FCE-AA4B-BE17-2402F0E4DE36}"/>
              </a:ext>
            </a:extLst>
          </p:cNvPr>
          <p:cNvSpPr txBox="1"/>
          <p:nvPr/>
        </p:nvSpPr>
        <p:spPr>
          <a:xfrm>
            <a:off x="6480500" y="5742976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1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9D61B7-D21D-984E-8FC6-16F9E407FF53}"/>
              </a:ext>
            </a:extLst>
          </p:cNvPr>
          <p:cNvSpPr txBox="1"/>
          <p:nvPr/>
        </p:nvSpPr>
        <p:spPr>
          <a:xfrm>
            <a:off x="5217456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2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7F0B52D-B147-7C49-9D52-2955CCF30F43}"/>
              </a:ext>
            </a:extLst>
          </p:cNvPr>
          <p:cNvSpPr txBox="1"/>
          <p:nvPr/>
        </p:nvSpPr>
        <p:spPr>
          <a:xfrm>
            <a:off x="4070958" y="5755957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3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CE2DAF-FEE6-8B4A-9C97-D2DBFC881A06}"/>
              </a:ext>
            </a:extLst>
          </p:cNvPr>
          <p:cNvSpPr txBox="1"/>
          <p:nvPr/>
        </p:nvSpPr>
        <p:spPr>
          <a:xfrm>
            <a:off x="5117232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41E0DA-953B-7145-B4BD-3640BE04E843}"/>
              </a:ext>
            </a:extLst>
          </p:cNvPr>
          <p:cNvSpPr txBox="1"/>
          <p:nvPr/>
        </p:nvSpPr>
        <p:spPr>
          <a:xfrm>
            <a:off x="3936948" y="4364726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3D6E27-AFAC-1243-9B3A-F8855DC3D08E}"/>
              </a:ext>
            </a:extLst>
          </p:cNvPr>
          <p:cNvSpPr txBox="1"/>
          <p:nvPr/>
        </p:nvSpPr>
        <p:spPr>
          <a:xfrm>
            <a:off x="6327859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AB760BA-AABD-B449-9625-A97CFACF2743}"/>
              </a:ext>
            </a:extLst>
          </p:cNvPr>
          <p:cNvSpPr txBox="1"/>
          <p:nvPr/>
        </p:nvSpPr>
        <p:spPr>
          <a:xfrm>
            <a:off x="7555973" y="4361060"/>
            <a:ext cx="6944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A61F024-C23A-E744-B02B-6058AC3A2D7E}"/>
              </a:ext>
            </a:extLst>
          </p:cNvPr>
          <p:cNvSpPr txBox="1"/>
          <p:nvPr/>
        </p:nvSpPr>
        <p:spPr>
          <a:xfrm>
            <a:off x="4117734" y="6252411"/>
            <a:ext cx="3956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 = </a:t>
            </a:r>
            <a:r>
              <a:rPr lang="en-US" sz="2400" b="1" dirty="0">
                <a:solidFill>
                  <a:schemeClr val="accent1"/>
                </a:solidFill>
              </a:rPr>
              <a:t>0</a:t>
            </a:r>
            <a:r>
              <a:rPr lang="en-US" sz="2400" dirty="0">
                <a:solidFill>
                  <a:schemeClr val="accent1"/>
                </a:solidFill>
              </a:rPr>
              <a:t>*8 + </a:t>
            </a:r>
            <a:r>
              <a:rPr lang="en-US" sz="2400" b="1" dirty="0">
                <a:solidFill>
                  <a:schemeClr val="accent1"/>
                </a:solidFill>
              </a:rPr>
              <a:t>1</a:t>
            </a:r>
            <a:r>
              <a:rPr lang="en-US" sz="2400" dirty="0">
                <a:solidFill>
                  <a:schemeClr val="accent1"/>
                </a:solidFill>
              </a:rPr>
              <a:t>*4 + </a:t>
            </a:r>
            <a:r>
              <a:rPr lang="en-US" sz="2400" b="1" dirty="0">
                <a:solidFill>
                  <a:schemeClr val="accent1"/>
                </a:solidFill>
              </a:rPr>
              <a:t>1</a:t>
            </a:r>
            <a:r>
              <a:rPr lang="en-US" sz="2400" dirty="0">
                <a:solidFill>
                  <a:schemeClr val="accent1"/>
                </a:solidFill>
              </a:rPr>
              <a:t>*2 + </a:t>
            </a:r>
            <a:r>
              <a:rPr lang="en-US" sz="2400" b="1" dirty="0">
                <a:solidFill>
                  <a:schemeClr val="accent1"/>
                </a:solidFill>
              </a:rPr>
              <a:t>0</a:t>
            </a:r>
            <a:r>
              <a:rPr lang="en-US" sz="2400" dirty="0">
                <a:solidFill>
                  <a:schemeClr val="accent1"/>
                </a:solidFill>
              </a:rPr>
              <a:t>*1 = 6</a:t>
            </a:r>
          </a:p>
        </p:txBody>
      </p:sp>
    </p:spTree>
    <p:extLst>
      <p:ext uri="{BB962C8B-B14F-4D97-AF65-F5344CB8AC3E}">
        <p14:creationId xmlns:p14="http://schemas.microsoft.com/office/powerpoint/2010/main" val="3659239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B409F-B65F-0E42-B602-BA910A9A1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Base 2 to Base 10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4E066-765E-2C4D-8100-65B821153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is the base-2 value 1010 in base-10?</a:t>
            </a:r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20</a:t>
            </a:r>
            <a:r>
              <a:rPr lang="en-US" dirty="0"/>
              <a:t>                 (text code: 641180)</a:t>
            </a:r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101</a:t>
            </a:r>
            <a:r>
              <a:rPr lang="en-US" dirty="0"/>
              <a:t>               (text code: 642224)</a:t>
            </a:r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10</a:t>
            </a:r>
            <a:r>
              <a:rPr lang="en-US" dirty="0"/>
              <a:t>                 (text code: 642225)</a:t>
            </a:r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5</a:t>
            </a:r>
            <a:r>
              <a:rPr lang="en-US" dirty="0"/>
              <a:t>                   (text code: 642226)</a:t>
            </a:r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Other</a:t>
            </a:r>
            <a:r>
              <a:rPr lang="en-US" dirty="0"/>
              <a:t>           (text code: 642227)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Respond at </a:t>
            </a:r>
            <a:r>
              <a:rPr lang="en-US" b="1" dirty="0" err="1"/>
              <a:t>pollev.com</a:t>
            </a:r>
            <a:r>
              <a:rPr lang="en-US" b="1" dirty="0"/>
              <a:t>/nicktroccoli901 or text a code above to 22333.</a:t>
            </a:r>
          </a:p>
        </p:txBody>
      </p:sp>
    </p:spTree>
    <p:extLst>
      <p:ext uri="{BB962C8B-B14F-4D97-AF65-F5344CB8AC3E}">
        <p14:creationId xmlns:p14="http://schemas.microsoft.com/office/powerpoint/2010/main" val="773524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hlinkClick r:id="rId5"/>
          </p:cNvPr>
          <p:cNvSpPr/>
          <p:nvPr/>
        </p:nvSpPr>
        <p:spPr>
          <a:xfrm>
            <a:off x="4838701" y="4876800"/>
            <a:ext cx="2625367" cy="62568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hlinkClick r:id="rId6" action="ppaction://hlinkfile"/>
          </p:cNvPr>
          <p:cNvSpPr/>
          <p:nvPr/>
        </p:nvSpPr>
        <p:spPr>
          <a:xfrm>
            <a:off x="3263900" y="622301"/>
            <a:ext cx="5638800" cy="391159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0127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B409F-B65F-0E42-B602-BA910A9A1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Base 10 to Base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4E066-765E-2C4D-8100-65B821153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is the base-10 value 14 in base 2?</a:t>
            </a:r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1111</a:t>
            </a:r>
            <a:r>
              <a:rPr lang="en-US" dirty="0"/>
              <a:t>                 (text code: 642232)</a:t>
            </a:r>
            <a:endParaRPr lang="en-US" b="1" dirty="0"/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1110                 </a:t>
            </a:r>
            <a:r>
              <a:rPr lang="en-US" dirty="0"/>
              <a:t>(text code: 642233)</a:t>
            </a:r>
            <a:endParaRPr lang="en-US" b="1" dirty="0"/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1010                 </a:t>
            </a:r>
            <a:r>
              <a:rPr lang="en-US" dirty="0"/>
              <a:t>(text code: 642235)</a:t>
            </a:r>
            <a:endParaRPr lang="en-US" b="1" dirty="0"/>
          </a:p>
          <a:p>
            <a:pPr marL="514350" indent="-514350">
              <a:buFont typeface="+mj-lt"/>
              <a:buAutoNum type="alphaLcParenR"/>
            </a:pPr>
            <a:r>
              <a:rPr lang="en-US" b="1" dirty="0"/>
              <a:t>Other               </a:t>
            </a:r>
            <a:r>
              <a:rPr lang="en-US" dirty="0"/>
              <a:t>(text code: 642236)</a:t>
            </a:r>
          </a:p>
          <a:p>
            <a:pPr marL="514350" indent="-514350">
              <a:buFont typeface="+mj-lt"/>
              <a:buAutoNum type="alphaLcParenR"/>
            </a:pPr>
            <a:endParaRPr lang="en-US" dirty="0"/>
          </a:p>
          <a:p>
            <a:pPr marL="514350" indent="-514350">
              <a:buFont typeface="+mj-lt"/>
              <a:buAutoNum type="alphaLcParenR"/>
            </a:pPr>
            <a:endParaRPr lang="en-US" dirty="0"/>
          </a:p>
          <a:p>
            <a:pPr marL="514350" indent="-514350">
              <a:buFont typeface="+mj-lt"/>
              <a:buAutoNum type="alphaLcParenR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Respond at </a:t>
            </a:r>
            <a:r>
              <a:rPr lang="en-US" b="1" dirty="0" err="1"/>
              <a:t>pollev.com</a:t>
            </a:r>
            <a:r>
              <a:rPr lang="en-US" b="1" dirty="0"/>
              <a:t>/nicktroccoli901 or text a code above to 22333.</a:t>
            </a:r>
          </a:p>
          <a:p>
            <a:pPr marL="514350" indent="-514350">
              <a:buFont typeface="+mj-lt"/>
              <a:buAutoNum type="alphaLcParenR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692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3" name="Rectangle 2">
            <a:hlinkClick r:id="rId5"/>
          </p:cNvPr>
          <p:cNvSpPr/>
          <p:nvPr/>
        </p:nvSpPr>
        <p:spPr>
          <a:xfrm>
            <a:off x="4838701" y="4876800"/>
            <a:ext cx="2625367" cy="62568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hlinkClick r:id="rId6" action="ppaction://hlinkfile"/>
          </p:cNvPr>
          <p:cNvSpPr/>
          <p:nvPr/>
        </p:nvSpPr>
        <p:spPr>
          <a:xfrm>
            <a:off x="3263900" y="622301"/>
            <a:ext cx="5638800" cy="391159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342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546BFB-AF33-574D-BD03-E122E7F8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Unexpected Behavior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A7B04C4C-B20E-B241-ACBE-DE7B19342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42861" y="4586422"/>
            <a:ext cx="1506277" cy="15062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BB8BEC-6266-F741-BC89-D55F8C158AC4}"/>
              </a:ext>
            </a:extLst>
          </p:cNvPr>
          <p:cNvSpPr txBox="1"/>
          <p:nvPr/>
        </p:nvSpPr>
        <p:spPr>
          <a:xfrm>
            <a:off x="2837734" y="6324600"/>
            <a:ext cx="6516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cp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-r 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afs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/class/cs107/samples/lectures/lect2 .</a:t>
            </a:r>
          </a:p>
        </p:txBody>
      </p:sp>
    </p:spTree>
    <p:extLst>
      <p:ext uri="{BB962C8B-B14F-4D97-AF65-F5344CB8AC3E}">
        <p14:creationId xmlns:p14="http://schemas.microsoft.com/office/powerpoint/2010/main" val="12974323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4CCC4-50B1-B847-8160-0EFE4C6F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Byte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DCF8-D1BB-DE42-8E62-4F075708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295400"/>
          </a:xfrm>
        </p:spPr>
        <p:txBody>
          <a:bodyPr/>
          <a:lstStyle/>
          <a:p>
            <a:r>
              <a:rPr lang="en-US" dirty="0"/>
              <a:t>What is the minimum and maximum base-10 value a single byte (8 bits) can store?	</a:t>
            </a:r>
            <a:r>
              <a:rPr lang="en-US" b="1" dirty="0"/>
              <a:t>	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9164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4CCC4-50B1-B847-8160-0EFE4C6F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Byte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DCF8-D1BB-DE42-8E62-4F075708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295400"/>
          </a:xfrm>
        </p:spPr>
        <p:txBody>
          <a:bodyPr/>
          <a:lstStyle/>
          <a:p>
            <a:r>
              <a:rPr lang="en-US" dirty="0"/>
              <a:t>What is the minimum and maximum base-10 value a single byte (8 bits) can store?	</a:t>
            </a:r>
            <a:r>
              <a:rPr lang="en-US" b="1" dirty="0"/>
              <a:t>minimum = 0	maximum = ?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0511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4CCC4-50B1-B847-8160-0EFE4C6F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Byte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DCF8-D1BB-DE42-8E62-4F075708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minimum and maximum base-10 value a single byte (8 bits) can store?	</a:t>
            </a:r>
            <a:r>
              <a:rPr lang="en-US" b="1" dirty="0"/>
              <a:t>minimum = 0	maximum = ?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41277-6261-2A42-A902-09D92383D535}"/>
              </a:ext>
            </a:extLst>
          </p:cNvPr>
          <p:cNvSpPr txBox="1"/>
          <p:nvPr/>
        </p:nvSpPr>
        <p:spPr>
          <a:xfrm>
            <a:off x="3796351" y="3178314"/>
            <a:ext cx="4523098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11111111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ADAE08-331A-5848-9B52-A67230738D16}"/>
              </a:ext>
            </a:extLst>
          </p:cNvPr>
          <p:cNvSpPr txBox="1"/>
          <p:nvPr/>
        </p:nvSpPr>
        <p:spPr>
          <a:xfrm>
            <a:off x="2590801" y="4347864"/>
            <a:ext cx="572864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x</a:t>
            </a:r>
            <a:r>
              <a:rPr lang="en-US" sz="2600">
                <a:solidFill>
                  <a:srgbClr val="C00000"/>
                </a:solidFill>
              </a:rPr>
              <a:t>:            </a:t>
            </a:r>
            <a:r>
              <a:rPr lang="en-US" sz="2600" dirty="0">
                <a:solidFill>
                  <a:srgbClr val="C00000"/>
                </a:solidFill>
              </a:rPr>
              <a:t>7   6    5    4    3    2   1    0 </a:t>
            </a:r>
          </a:p>
        </p:txBody>
      </p:sp>
    </p:spTree>
    <p:extLst>
      <p:ext uri="{BB962C8B-B14F-4D97-AF65-F5344CB8AC3E}">
        <p14:creationId xmlns:p14="http://schemas.microsoft.com/office/powerpoint/2010/main" val="463243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4CCC4-50B1-B847-8160-0EFE4C6F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Byte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DCF8-D1BB-DE42-8E62-4F075708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minimum and maximum base-10 value a single byte (8 bits) can store?	</a:t>
            </a:r>
            <a:r>
              <a:rPr lang="en-US" b="1" dirty="0"/>
              <a:t>minimum = 0	maximum = ?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Strategy 1: </a:t>
            </a:r>
            <a:r>
              <a:rPr lang="en-US" dirty="0"/>
              <a:t>1*2</a:t>
            </a:r>
            <a:r>
              <a:rPr lang="en-US" baseline="30000" dirty="0"/>
              <a:t>7</a:t>
            </a:r>
            <a:r>
              <a:rPr lang="en-US" dirty="0"/>
              <a:t> + 1*2</a:t>
            </a:r>
            <a:r>
              <a:rPr lang="en-US" baseline="30000" dirty="0"/>
              <a:t>6</a:t>
            </a:r>
            <a:r>
              <a:rPr lang="en-US" dirty="0"/>
              <a:t> + 1*2</a:t>
            </a:r>
            <a:r>
              <a:rPr lang="en-US" baseline="30000" dirty="0"/>
              <a:t>5</a:t>
            </a:r>
            <a:r>
              <a:rPr lang="en-US" dirty="0"/>
              <a:t> + 1*2</a:t>
            </a:r>
            <a:r>
              <a:rPr lang="en-US" baseline="30000" dirty="0"/>
              <a:t>4</a:t>
            </a:r>
            <a:r>
              <a:rPr lang="en-US" dirty="0"/>
              <a:t> + 1*2</a:t>
            </a:r>
            <a:r>
              <a:rPr lang="en-US" baseline="30000" dirty="0"/>
              <a:t>3</a:t>
            </a:r>
            <a:r>
              <a:rPr lang="en-US" dirty="0"/>
              <a:t>+ 1*2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255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41277-6261-2A42-A902-09D92383D535}"/>
              </a:ext>
            </a:extLst>
          </p:cNvPr>
          <p:cNvSpPr txBox="1"/>
          <p:nvPr/>
        </p:nvSpPr>
        <p:spPr>
          <a:xfrm>
            <a:off x="3796351" y="3178314"/>
            <a:ext cx="4523098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11111111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ADAE08-331A-5848-9B52-A67230738D16}"/>
              </a:ext>
            </a:extLst>
          </p:cNvPr>
          <p:cNvSpPr txBox="1"/>
          <p:nvPr/>
        </p:nvSpPr>
        <p:spPr>
          <a:xfrm>
            <a:off x="2590801" y="4347864"/>
            <a:ext cx="572864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x</a:t>
            </a:r>
            <a:r>
              <a:rPr lang="en-US" sz="2600">
                <a:solidFill>
                  <a:srgbClr val="C00000"/>
                </a:solidFill>
              </a:rPr>
              <a:t>:            </a:t>
            </a:r>
            <a:r>
              <a:rPr lang="en-US" sz="2600" dirty="0">
                <a:solidFill>
                  <a:srgbClr val="C00000"/>
                </a:solidFill>
              </a:rPr>
              <a:t>7   6    5    4    3    2   1    0 </a:t>
            </a:r>
          </a:p>
        </p:txBody>
      </p:sp>
    </p:spTree>
    <p:extLst>
      <p:ext uri="{BB962C8B-B14F-4D97-AF65-F5344CB8AC3E}">
        <p14:creationId xmlns:p14="http://schemas.microsoft.com/office/powerpoint/2010/main" val="28143312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4CCC4-50B1-B847-8160-0EFE4C6F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Byte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7DCF8-D1BB-DE42-8E62-4F075708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minimum and maximum base-10 value a single byte (8 bits) can store?	</a:t>
            </a:r>
            <a:r>
              <a:rPr lang="en-US" b="1" dirty="0"/>
              <a:t>minimum = 0	maximum = 255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Strategy 1: </a:t>
            </a:r>
            <a:r>
              <a:rPr lang="en-US" dirty="0"/>
              <a:t>1*2</a:t>
            </a:r>
            <a:r>
              <a:rPr lang="en-US" baseline="30000" dirty="0"/>
              <a:t>7</a:t>
            </a:r>
            <a:r>
              <a:rPr lang="en-US" dirty="0"/>
              <a:t> + 1*2</a:t>
            </a:r>
            <a:r>
              <a:rPr lang="en-US" baseline="30000" dirty="0"/>
              <a:t>6</a:t>
            </a:r>
            <a:r>
              <a:rPr lang="en-US" dirty="0"/>
              <a:t> + 1*2</a:t>
            </a:r>
            <a:r>
              <a:rPr lang="en-US" baseline="30000" dirty="0"/>
              <a:t>5</a:t>
            </a:r>
            <a:r>
              <a:rPr lang="en-US" dirty="0"/>
              <a:t> + 1*2</a:t>
            </a:r>
            <a:r>
              <a:rPr lang="en-US" baseline="30000" dirty="0"/>
              <a:t>4</a:t>
            </a:r>
            <a:r>
              <a:rPr lang="en-US" dirty="0"/>
              <a:t> + 1*2</a:t>
            </a:r>
            <a:r>
              <a:rPr lang="en-US" baseline="30000" dirty="0"/>
              <a:t>3</a:t>
            </a:r>
            <a:r>
              <a:rPr lang="en-US" dirty="0"/>
              <a:t>+ 1*2</a:t>
            </a:r>
            <a:r>
              <a:rPr lang="en-US" baseline="30000" dirty="0"/>
              <a:t>2</a:t>
            </a:r>
            <a:r>
              <a:rPr lang="en-US" dirty="0"/>
              <a:t> + 1*2</a:t>
            </a:r>
            <a:r>
              <a:rPr lang="en-US" baseline="30000" dirty="0"/>
              <a:t>1</a:t>
            </a:r>
            <a:r>
              <a:rPr lang="en-US" dirty="0"/>
              <a:t> + 1*2</a:t>
            </a:r>
            <a:r>
              <a:rPr lang="en-US" baseline="30000" dirty="0"/>
              <a:t>0</a:t>
            </a:r>
            <a:r>
              <a:rPr lang="en-US" dirty="0"/>
              <a:t> = 255</a:t>
            </a:r>
          </a:p>
          <a:p>
            <a:r>
              <a:rPr lang="en-US" b="1" dirty="0">
                <a:solidFill>
                  <a:srgbClr val="0070C0"/>
                </a:solidFill>
              </a:rPr>
              <a:t>Strategy 2: </a:t>
            </a:r>
            <a:r>
              <a:rPr lang="en-US" dirty="0">
                <a:solidFill>
                  <a:srgbClr val="0070C0"/>
                </a:solidFill>
              </a:rPr>
              <a:t>2</a:t>
            </a:r>
            <a:r>
              <a:rPr lang="en-US" baseline="30000" dirty="0">
                <a:solidFill>
                  <a:srgbClr val="0070C0"/>
                </a:solidFill>
              </a:rPr>
              <a:t>8</a:t>
            </a:r>
            <a:r>
              <a:rPr lang="en-US" dirty="0">
                <a:solidFill>
                  <a:srgbClr val="0070C0"/>
                </a:solidFill>
              </a:rPr>
              <a:t> – 1 = 255</a:t>
            </a:r>
            <a:endParaRPr lang="en-US" b="1" dirty="0">
              <a:solidFill>
                <a:srgbClr val="0070C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F41277-6261-2A42-A902-09D92383D535}"/>
              </a:ext>
            </a:extLst>
          </p:cNvPr>
          <p:cNvSpPr txBox="1"/>
          <p:nvPr/>
        </p:nvSpPr>
        <p:spPr>
          <a:xfrm>
            <a:off x="3796351" y="3178314"/>
            <a:ext cx="4523098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11111111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ADAE08-331A-5848-9B52-A67230738D16}"/>
              </a:ext>
            </a:extLst>
          </p:cNvPr>
          <p:cNvSpPr txBox="1"/>
          <p:nvPr/>
        </p:nvSpPr>
        <p:spPr>
          <a:xfrm>
            <a:off x="2590801" y="4347864"/>
            <a:ext cx="572864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x</a:t>
            </a:r>
            <a:r>
              <a:rPr lang="en-US" sz="2600">
                <a:solidFill>
                  <a:srgbClr val="C00000"/>
                </a:solidFill>
              </a:rPr>
              <a:t>:            </a:t>
            </a:r>
            <a:r>
              <a:rPr lang="en-US" sz="2600" dirty="0">
                <a:solidFill>
                  <a:srgbClr val="C00000"/>
                </a:solidFill>
              </a:rPr>
              <a:t>7   6    5    4    3    2   1    0 </a:t>
            </a:r>
          </a:p>
        </p:txBody>
      </p:sp>
    </p:spTree>
    <p:extLst>
      <p:ext uri="{BB962C8B-B14F-4D97-AF65-F5344CB8AC3E}">
        <p14:creationId xmlns:p14="http://schemas.microsoft.com/office/powerpoint/2010/main" val="3491491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39D03-81A6-A343-BC11-B374ABEC3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Multiplying by 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5E906-A881-944A-A87A-A3703D8DE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8600" dirty="0"/>
              <a:t>1453 x 10 = 1453</a:t>
            </a:r>
            <a:r>
              <a:rPr lang="en-US" sz="8600" b="1" u="sng" dirty="0"/>
              <a:t>0</a:t>
            </a:r>
          </a:p>
          <a:p>
            <a:pPr marL="0" indent="0">
              <a:buNone/>
            </a:pPr>
            <a:r>
              <a:rPr lang="en-US" sz="8600" dirty="0"/>
              <a:t>1101</a:t>
            </a:r>
            <a:r>
              <a:rPr lang="en-US" sz="8600" baseline="-25000" dirty="0"/>
              <a:t>2</a:t>
            </a:r>
            <a:r>
              <a:rPr lang="en-US" sz="8600" dirty="0"/>
              <a:t> x 2 = 1101</a:t>
            </a:r>
            <a:r>
              <a:rPr lang="en-US" sz="8600" b="1" u="sng" dirty="0"/>
              <a:t>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Key Idea</a:t>
            </a:r>
            <a:r>
              <a:rPr lang="en-US" dirty="0"/>
              <a:t>: inserting 0 at the end multiplies by the base!</a:t>
            </a:r>
          </a:p>
        </p:txBody>
      </p:sp>
    </p:spTree>
    <p:extLst>
      <p:ext uri="{BB962C8B-B14F-4D97-AF65-F5344CB8AC3E}">
        <p14:creationId xmlns:p14="http://schemas.microsoft.com/office/powerpoint/2010/main" val="5768947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Bits and Bytes</a:t>
            </a:r>
          </a:p>
          <a:p>
            <a:r>
              <a:rPr lang="en-US" b="1" dirty="0">
                <a:solidFill>
                  <a:srgbClr val="C00000"/>
                </a:solidFill>
              </a:rPr>
              <a:t>Hexadecimal</a:t>
            </a:r>
          </a:p>
          <a:p>
            <a:r>
              <a:rPr lang="en-US" dirty="0"/>
              <a:t>Integer Representations</a:t>
            </a:r>
          </a:p>
          <a:p>
            <a:r>
              <a:rPr lang="en-US" dirty="0"/>
              <a:t>Unsigned Integers</a:t>
            </a:r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dirty="0"/>
              <a:t>Signed Integers</a:t>
            </a:r>
          </a:p>
          <a:p>
            <a:r>
              <a:rPr lang="en-US" dirty="0"/>
              <a:t>Casting and Combining Types</a:t>
            </a:r>
          </a:p>
        </p:txBody>
      </p:sp>
    </p:spTree>
    <p:extLst>
      <p:ext uri="{BB962C8B-B14F-4D97-AF65-F5344CB8AC3E}">
        <p14:creationId xmlns:p14="http://schemas.microsoft.com/office/powerpoint/2010/main" val="24338864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E6517-CEAF-6146-8C6E-4D0059D1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C1626-46DE-FF4C-8EB8-A7251EBB8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working with bits, oftentimes we have large numbers with 32 or 64 bits.</a:t>
            </a:r>
          </a:p>
          <a:p>
            <a:r>
              <a:rPr lang="en-US" dirty="0"/>
              <a:t>Instead, we’ll represent bits in </a:t>
            </a:r>
            <a:r>
              <a:rPr lang="en-US" i="1" dirty="0"/>
              <a:t>base-16 instead; </a:t>
            </a:r>
            <a:r>
              <a:rPr lang="en-US" dirty="0"/>
              <a:t>this is called </a:t>
            </a:r>
            <a:r>
              <a:rPr lang="en-US" b="1" dirty="0"/>
              <a:t>hexadecimal</a:t>
            </a:r>
            <a:r>
              <a:rPr lang="en-US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F7ACD0-B8FF-0A4E-B9F4-588F07695322}"/>
              </a:ext>
            </a:extLst>
          </p:cNvPr>
          <p:cNvSpPr txBox="1"/>
          <p:nvPr/>
        </p:nvSpPr>
        <p:spPr>
          <a:xfrm>
            <a:off x="2057573" y="3178314"/>
            <a:ext cx="8000653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0110 1010 0011</a:t>
            </a:r>
          </a:p>
        </p:txBody>
      </p:sp>
    </p:spTree>
    <p:extLst>
      <p:ext uri="{BB962C8B-B14F-4D97-AF65-F5344CB8AC3E}">
        <p14:creationId xmlns:p14="http://schemas.microsoft.com/office/powerpoint/2010/main" val="20565680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E6517-CEAF-6146-8C6E-4D0059D1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C1626-46DE-FF4C-8EB8-A7251EBB8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working with bits, oftentimes we have large numbers with 32 or 64 bits.</a:t>
            </a:r>
          </a:p>
          <a:p>
            <a:r>
              <a:rPr lang="en-US" dirty="0"/>
              <a:t>Instead, we’ll represent bits in </a:t>
            </a:r>
            <a:r>
              <a:rPr lang="en-US" i="1" dirty="0"/>
              <a:t>base-16 instead; </a:t>
            </a:r>
            <a:r>
              <a:rPr lang="en-US" dirty="0"/>
              <a:t>this is called </a:t>
            </a:r>
            <a:r>
              <a:rPr lang="en-US" b="1" dirty="0"/>
              <a:t>hexadecimal</a:t>
            </a:r>
            <a:r>
              <a:rPr lang="en-US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F7ACD0-B8FF-0A4E-B9F4-588F07695322}"/>
              </a:ext>
            </a:extLst>
          </p:cNvPr>
          <p:cNvSpPr txBox="1"/>
          <p:nvPr/>
        </p:nvSpPr>
        <p:spPr>
          <a:xfrm>
            <a:off x="2057573" y="3178314"/>
            <a:ext cx="8000653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0110 1010 0011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E0647FDC-D8C1-FC4C-BF00-A47912A54468}"/>
              </a:ext>
            </a:extLst>
          </p:cNvPr>
          <p:cNvSpPr/>
          <p:nvPr/>
        </p:nvSpPr>
        <p:spPr>
          <a:xfrm rot="16200000">
            <a:off x="8496300" y="3489186"/>
            <a:ext cx="457200" cy="22098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B08CBB-8344-3342-95DE-3B02A10463F5}"/>
              </a:ext>
            </a:extLst>
          </p:cNvPr>
          <p:cNvSpPr txBox="1"/>
          <p:nvPr/>
        </p:nvSpPr>
        <p:spPr>
          <a:xfrm>
            <a:off x="8298340" y="4911178"/>
            <a:ext cx="8531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0-15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6A8C72B5-B0CD-874C-A4B6-DCECD6DD89CA}"/>
              </a:ext>
            </a:extLst>
          </p:cNvPr>
          <p:cNvSpPr/>
          <p:nvPr/>
        </p:nvSpPr>
        <p:spPr>
          <a:xfrm rot="16200000">
            <a:off x="5912786" y="3507513"/>
            <a:ext cx="457200" cy="22098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383249-1ADD-194E-9FC4-897524408B2F}"/>
              </a:ext>
            </a:extLst>
          </p:cNvPr>
          <p:cNvSpPr txBox="1"/>
          <p:nvPr/>
        </p:nvSpPr>
        <p:spPr>
          <a:xfrm>
            <a:off x="5714826" y="4929505"/>
            <a:ext cx="8531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0-15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7AAFD721-53A2-DE4C-BA43-65045E492422}"/>
              </a:ext>
            </a:extLst>
          </p:cNvPr>
          <p:cNvSpPr/>
          <p:nvPr/>
        </p:nvSpPr>
        <p:spPr>
          <a:xfrm rot="16200000">
            <a:off x="3163280" y="3507513"/>
            <a:ext cx="457200" cy="22098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42CDE7-F7C4-F443-8502-F67AF548455C}"/>
              </a:ext>
            </a:extLst>
          </p:cNvPr>
          <p:cNvSpPr txBox="1"/>
          <p:nvPr/>
        </p:nvSpPr>
        <p:spPr>
          <a:xfrm>
            <a:off x="2965320" y="4929505"/>
            <a:ext cx="8531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0-15</a:t>
            </a:r>
          </a:p>
        </p:txBody>
      </p:sp>
    </p:spTree>
    <p:extLst>
      <p:ext uri="{BB962C8B-B14F-4D97-AF65-F5344CB8AC3E}">
        <p14:creationId xmlns:p14="http://schemas.microsoft.com/office/powerpoint/2010/main" val="23279616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E6517-CEAF-6146-8C6E-4D0059D1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C1626-46DE-FF4C-8EB8-A7251EBB8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working with bits, oftentimes we have large numbers with 32 or 64 bits.</a:t>
            </a:r>
          </a:p>
          <a:p>
            <a:r>
              <a:rPr lang="en-US" dirty="0"/>
              <a:t>Instead, we’ll represent bits in </a:t>
            </a:r>
            <a:r>
              <a:rPr lang="en-US" i="1" dirty="0"/>
              <a:t>base-16 instead; </a:t>
            </a:r>
            <a:r>
              <a:rPr lang="en-US" dirty="0"/>
              <a:t>this is called </a:t>
            </a:r>
            <a:r>
              <a:rPr lang="en-US" b="1" dirty="0"/>
              <a:t>hexadecimal</a:t>
            </a:r>
            <a:r>
              <a:rPr lang="en-US" dirty="0"/>
              <a:t>.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E0647FDC-D8C1-FC4C-BF00-A47912A54468}"/>
              </a:ext>
            </a:extLst>
          </p:cNvPr>
          <p:cNvSpPr/>
          <p:nvPr/>
        </p:nvSpPr>
        <p:spPr>
          <a:xfrm rot="16200000">
            <a:off x="8496300" y="3489186"/>
            <a:ext cx="457200" cy="22098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B08CBB-8344-3342-95DE-3B02A10463F5}"/>
              </a:ext>
            </a:extLst>
          </p:cNvPr>
          <p:cNvSpPr txBox="1"/>
          <p:nvPr/>
        </p:nvSpPr>
        <p:spPr>
          <a:xfrm>
            <a:off x="8298340" y="4911178"/>
            <a:ext cx="8531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0-15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6A8C72B5-B0CD-874C-A4B6-DCECD6DD89CA}"/>
              </a:ext>
            </a:extLst>
          </p:cNvPr>
          <p:cNvSpPr/>
          <p:nvPr/>
        </p:nvSpPr>
        <p:spPr>
          <a:xfrm rot="16200000">
            <a:off x="5912786" y="3507513"/>
            <a:ext cx="457200" cy="22098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383249-1ADD-194E-9FC4-897524408B2F}"/>
              </a:ext>
            </a:extLst>
          </p:cNvPr>
          <p:cNvSpPr txBox="1"/>
          <p:nvPr/>
        </p:nvSpPr>
        <p:spPr>
          <a:xfrm>
            <a:off x="5714826" y="4929505"/>
            <a:ext cx="8531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0-15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7AAFD721-53A2-DE4C-BA43-65045E492422}"/>
              </a:ext>
            </a:extLst>
          </p:cNvPr>
          <p:cNvSpPr/>
          <p:nvPr/>
        </p:nvSpPr>
        <p:spPr>
          <a:xfrm rot="16200000">
            <a:off x="3163280" y="3507513"/>
            <a:ext cx="457200" cy="22098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42CDE7-F7C4-F443-8502-F67AF548455C}"/>
              </a:ext>
            </a:extLst>
          </p:cNvPr>
          <p:cNvSpPr txBox="1"/>
          <p:nvPr/>
        </p:nvSpPr>
        <p:spPr>
          <a:xfrm>
            <a:off x="2965320" y="4929505"/>
            <a:ext cx="8531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0-15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19A7F0-F444-FD4E-BA40-034BAF256D64}"/>
              </a:ext>
            </a:extLst>
          </p:cNvPr>
          <p:cNvSpPr txBox="1"/>
          <p:nvPr/>
        </p:nvSpPr>
        <p:spPr>
          <a:xfrm>
            <a:off x="4364970" y="5718641"/>
            <a:ext cx="3385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</a:rPr>
              <a:t>Each is a base-16 digit!</a:t>
            </a:r>
          </a:p>
        </p:txBody>
      </p:sp>
    </p:spTree>
    <p:extLst>
      <p:ext uri="{BB962C8B-B14F-4D97-AF65-F5344CB8AC3E}">
        <p14:creationId xmlns:p14="http://schemas.microsoft.com/office/powerpoint/2010/main" val="114394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Bits and Bytes</a:t>
            </a:r>
          </a:p>
          <a:p>
            <a:r>
              <a:rPr lang="en-US" dirty="0"/>
              <a:t>Hexadecimal</a:t>
            </a:r>
          </a:p>
          <a:p>
            <a:r>
              <a:rPr lang="en-US" dirty="0"/>
              <a:t>Integer Representations</a:t>
            </a:r>
          </a:p>
          <a:p>
            <a:r>
              <a:rPr lang="en-US" dirty="0"/>
              <a:t>Unsigned Integers</a:t>
            </a:r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dirty="0"/>
              <a:t>Signed Integers</a:t>
            </a:r>
          </a:p>
          <a:p>
            <a:r>
              <a:rPr lang="en-US" dirty="0"/>
              <a:t>Casting and Combining Types</a:t>
            </a:r>
          </a:p>
        </p:txBody>
      </p:sp>
    </p:spTree>
    <p:extLst>
      <p:ext uri="{BB962C8B-B14F-4D97-AF65-F5344CB8AC3E}">
        <p14:creationId xmlns:p14="http://schemas.microsoft.com/office/powerpoint/2010/main" val="27429745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E6517-CEAF-6146-8C6E-4D0059D1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C1626-46DE-FF4C-8EB8-A7251EBB8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Hexadecimal is </a:t>
            </a:r>
            <a:r>
              <a:rPr lang="en-US" i="1" dirty="0"/>
              <a:t>base-16</a:t>
            </a:r>
            <a:r>
              <a:rPr lang="en-US" dirty="0"/>
              <a:t>, so we need digits for 1-15.  How do we do this?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F7ACD0-B8FF-0A4E-B9F4-588F07695322}"/>
              </a:ext>
            </a:extLst>
          </p:cNvPr>
          <p:cNvSpPr txBox="1"/>
          <p:nvPr/>
        </p:nvSpPr>
        <p:spPr>
          <a:xfrm>
            <a:off x="505367" y="2861219"/>
            <a:ext cx="1118126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0" dirty="0"/>
              <a:t>0  1  2  3  4  5  6  7  8  9  a  b  c  d  e  f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B38C82-D9CE-2444-BEA3-E192C21FB375}"/>
              </a:ext>
            </a:extLst>
          </p:cNvPr>
          <p:cNvSpPr txBox="1"/>
          <p:nvPr/>
        </p:nvSpPr>
        <p:spPr>
          <a:xfrm>
            <a:off x="7315200" y="3639978"/>
            <a:ext cx="424454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 10   11    12   13    14   15</a:t>
            </a:r>
          </a:p>
        </p:txBody>
      </p:sp>
    </p:spTree>
    <p:extLst>
      <p:ext uri="{BB962C8B-B14F-4D97-AF65-F5344CB8AC3E}">
        <p14:creationId xmlns:p14="http://schemas.microsoft.com/office/powerpoint/2010/main" val="647353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E6517-CEAF-6146-8C6E-4D0059D1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</a:t>
            </a:r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D094E3C3-EFFF-8C4D-A9F8-92A093A466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15272" y="2050884"/>
            <a:ext cx="9085255" cy="367063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671419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15E35-153F-A940-8D41-05A5B2054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28876-CD83-224F-BF92-2871BFEC3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distinguish hexadecimal numbers by prefixing them with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0x</a:t>
            </a:r>
            <a:r>
              <a:rPr lang="en-US" dirty="0"/>
              <a:t>, and binary numbers with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en-US" dirty="0"/>
              <a:t>.</a:t>
            </a:r>
          </a:p>
          <a:p>
            <a:r>
              <a:rPr lang="en-US" dirty="0"/>
              <a:t>E.g.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0xf5</a:t>
            </a:r>
            <a:r>
              <a:rPr lang="en-US" b="1" dirty="0"/>
              <a:t> </a:t>
            </a:r>
            <a:r>
              <a:rPr lang="en-US" dirty="0"/>
              <a:t>is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0b11110101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C867A0-2746-C840-95C7-1B4A1EDB0EE1}"/>
              </a:ext>
            </a:extLst>
          </p:cNvPr>
          <p:cNvSpPr txBox="1"/>
          <p:nvPr/>
        </p:nvSpPr>
        <p:spPr>
          <a:xfrm>
            <a:off x="4463554" y="3178314"/>
            <a:ext cx="3188694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0x f  5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90B405B1-4EE5-9A48-9E89-3D2FA59EC48A}"/>
              </a:ext>
            </a:extLst>
          </p:cNvPr>
          <p:cNvSpPr/>
          <p:nvPr/>
        </p:nvSpPr>
        <p:spPr>
          <a:xfrm rot="16200000">
            <a:off x="5962650" y="4346436"/>
            <a:ext cx="457200" cy="4953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BF74C6-DA77-144A-BE0C-A2F1C62C5557}"/>
              </a:ext>
            </a:extLst>
          </p:cNvPr>
          <p:cNvSpPr txBox="1"/>
          <p:nvPr/>
        </p:nvSpPr>
        <p:spPr>
          <a:xfrm>
            <a:off x="5775191" y="4975086"/>
            <a:ext cx="85420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1111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570C77C1-D039-FA4C-99BC-79B8C197734A}"/>
              </a:ext>
            </a:extLst>
          </p:cNvPr>
          <p:cNvSpPr/>
          <p:nvPr/>
        </p:nvSpPr>
        <p:spPr>
          <a:xfrm rot="16200000">
            <a:off x="6953250" y="4346436"/>
            <a:ext cx="457200" cy="4953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37DD9D-0FC0-5D44-AAF3-61CE32CE5132}"/>
              </a:ext>
            </a:extLst>
          </p:cNvPr>
          <p:cNvSpPr txBox="1"/>
          <p:nvPr/>
        </p:nvSpPr>
        <p:spPr>
          <a:xfrm>
            <a:off x="6732654" y="4979364"/>
            <a:ext cx="92845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0101</a:t>
            </a:r>
          </a:p>
        </p:txBody>
      </p:sp>
    </p:spTree>
    <p:extLst>
      <p:ext uri="{BB962C8B-B14F-4D97-AF65-F5344CB8AC3E}">
        <p14:creationId xmlns:p14="http://schemas.microsoft.com/office/powerpoint/2010/main" val="63944257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7D589-836B-9D49-B54F-84EEF16BF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Hexadecimal to Binary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65828-C80B-6845-8C75-0B3F9E6F7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0x173A</a:t>
            </a:r>
            <a:r>
              <a:rPr lang="en-US" dirty="0"/>
              <a:t> in binary?</a:t>
            </a:r>
          </a:p>
        </p:txBody>
      </p:sp>
    </p:spTree>
    <p:extLst>
      <p:ext uri="{BB962C8B-B14F-4D97-AF65-F5344CB8AC3E}">
        <p14:creationId xmlns:p14="http://schemas.microsoft.com/office/powerpoint/2010/main" val="11157776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7D589-836B-9D49-B54F-84EEF16BF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Hexadecimal to Binary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65828-C80B-6845-8C75-0B3F9E6F7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0x173A</a:t>
            </a:r>
            <a:r>
              <a:rPr lang="en-US" dirty="0"/>
              <a:t> in binary?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283C44D0-0626-004A-9E1A-F02E513074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r="26368"/>
          <a:stretch/>
        </p:blipFill>
        <p:spPr>
          <a:xfrm>
            <a:off x="2674628" y="3429000"/>
            <a:ext cx="6766543" cy="178433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7563326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7D589-836B-9D49-B54F-84EEF16BF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Hexadecimal to Binary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65828-C80B-6845-8C75-0B3F9E6F7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en-US" b="1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1111001010110110110011</a:t>
            </a:r>
            <a:r>
              <a:rPr lang="en-US" dirty="0"/>
              <a:t> in hexadecimal? (</a:t>
            </a:r>
            <a:r>
              <a:rPr lang="en-US" i="1" dirty="0"/>
              <a:t>Hint: start from the right)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8881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7D589-836B-9D49-B54F-84EEF16BF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Hexadecimal to Binary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65828-C80B-6845-8C75-0B3F9E6F7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is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0b</a:t>
            </a:r>
            <a:r>
              <a:rPr lang="en-US" b="1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1111001010110110110011</a:t>
            </a:r>
            <a:r>
              <a:rPr lang="en-US" dirty="0"/>
              <a:t> in hexadecimal? (</a:t>
            </a:r>
            <a:r>
              <a:rPr lang="en-US" i="1" dirty="0"/>
              <a:t>Hint: start from the right)</a:t>
            </a:r>
            <a:endParaRPr lang="en-US" dirty="0"/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BB42CF11-F867-9C48-A9CA-F7F9042ED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62049" y="3429000"/>
            <a:ext cx="9867901" cy="190479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570272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 advAuto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Bits and Bytes</a:t>
            </a:r>
          </a:p>
          <a:p>
            <a:r>
              <a:rPr lang="en-US" dirty="0"/>
              <a:t>Hexadecimal</a:t>
            </a:r>
          </a:p>
          <a:p>
            <a:r>
              <a:rPr lang="en-US" b="1" dirty="0">
                <a:solidFill>
                  <a:srgbClr val="C00000"/>
                </a:solidFill>
              </a:rPr>
              <a:t>Integer Representations</a:t>
            </a:r>
          </a:p>
          <a:p>
            <a:r>
              <a:rPr lang="en-US" dirty="0"/>
              <a:t>Unsigned Integers</a:t>
            </a:r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dirty="0"/>
              <a:t>Signed Integers</a:t>
            </a:r>
          </a:p>
          <a:p>
            <a:r>
              <a:rPr lang="en-US" dirty="0"/>
              <a:t>Casting and Combining Types</a:t>
            </a:r>
          </a:p>
        </p:txBody>
      </p:sp>
    </p:spTree>
    <p:extLst>
      <p:ext uri="{BB962C8B-B14F-4D97-AF65-F5344CB8AC3E}">
        <p14:creationId xmlns:p14="http://schemas.microsoft.com/office/powerpoint/2010/main" val="4900265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0531-52A5-7B4F-B358-CDD9F2A6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28BCC-717A-F546-8B45-6185C3C76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Unsigned Integers</a:t>
            </a:r>
            <a:r>
              <a:rPr lang="en-US" dirty="0"/>
              <a:t>: positive and 0 integers. (e.g. 0, 1, 2, … 99999…</a:t>
            </a:r>
            <a:endParaRPr lang="en-US" i="1" dirty="0"/>
          </a:p>
          <a:p>
            <a:r>
              <a:rPr lang="en-US" b="1" dirty="0"/>
              <a:t>Signed Integers:</a:t>
            </a:r>
            <a:r>
              <a:rPr lang="en-US" dirty="0"/>
              <a:t> negative, positive and 0 integers. (e.g. …-2, -1, 0, 1,… 9999…)</a:t>
            </a:r>
          </a:p>
          <a:p>
            <a:endParaRPr lang="en-US" b="1" dirty="0"/>
          </a:p>
          <a:p>
            <a:r>
              <a:rPr lang="en-US" b="1" dirty="0"/>
              <a:t>Floating Point Numbers:</a:t>
            </a:r>
            <a:r>
              <a:rPr lang="en-US" dirty="0"/>
              <a:t> real numbers. (</a:t>
            </a:r>
            <a:r>
              <a:rPr lang="en-US" dirty="0" err="1"/>
              <a:t>e,g</a:t>
            </a:r>
            <a:r>
              <a:rPr lang="en-US" dirty="0"/>
              <a:t>. 0.1, -12.2, 1.5x10</a:t>
            </a:r>
            <a:r>
              <a:rPr lang="en-US" baseline="30000" dirty="0"/>
              <a:t>12</a:t>
            </a:r>
            <a:r>
              <a:rPr lang="en-US" dirty="0"/>
              <a:t>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6434158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0531-52A5-7B4F-B358-CDD9F2A6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28BCC-717A-F546-8B45-6185C3C76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Unsigned Integers</a:t>
            </a:r>
            <a:r>
              <a:rPr lang="en-US" dirty="0">
                <a:solidFill>
                  <a:srgbClr val="C00000"/>
                </a:solidFill>
              </a:rPr>
              <a:t>: positive and 0 integers. (e.g. 0, 1, 2, … 99999…</a:t>
            </a:r>
            <a:endParaRPr lang="en-US" i="1" dirty="0">
              <a:solidFill>
                <a:srgbClr val="C00000"/>
              </a:solidFill>
            </a:endParaRPr>
          </a:p>
          <a:p>
            <a:r>
              <a:rPr lang="en-US" b="1" dirty="0">
                <a:solidFill>
                  <a:srgbClr val="C00000"/>
                </a:solidFill>
              </a:rPr>
              <a:t>Signed Integers:</a:t>
            </a:r>
            <a:r>
              <a:rPr lang="en-US" dirty="0">
                <a:solidFill>
                  <a:srgbClr val="C00000"/>
                </a:solidFill>
              </a:rPr>
              <a:t> negative, positive and 0 integers. (e.g. …-2, -1, 0, 1,… 9999…)</a:t>
            </a:r>
          </a:p>
          <a:p>
            <a:endParaRPr lang="en-US" b="1" dirty="0"/>
          </a:p>
          <a:p>
            <a:r>
              <a:rPr lang="en-US" b="1" dirty="0"/>
              <a:t>Floating Point Numbers:</a:t>
            </a:r>
            <a:r>
              <a:rPr lang="en-US" dirty="0"/>
              <a:t> real numbers. (</a:t>
            </a:r>
            <a:r>
              <a:rPr lang="en-US" dirty="0" err="1"/>
              <a:t>e,g</a:t>
            </a:r>
            <a:r>
              <a:rPr lang="en-US" dirty="0"/>
              <a:t>. 0.1, -12.2, 1.5x10</a:t>
            </a:r>
            <a:r>
              <a:rPr lang="en-US" baseline="30000" dirty="0"/>
              <a:t>12</a:t>
            </a:r>
            <a:r>
              <a:rPr lang="en-US" dirty="0"/>
              <a:t>)</a:t>
            </a:r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5598CF-F30B-B34F-9F48-14D6E3060DD0}"/>
              </a:ext>
            </a:extLst>
          </p:cNvPr>
          <p:cNvSpPr txBox="1"/>
          <p:nvPr/>
        </p:nvSpPr>
        <p:spPr>
          <a:xfrm>
            <a:off x="5257800" y="3272135"/>
            <a:ext cx="3687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</a:rPr>
              <a:t>Stay tuned until week 5!</a:t>
            </a:r>
          </a:p>
        </p:txBody>
      </p:sp>
      <p:cxnSp>
        <p:nvCxnSpPr>
          <p:cNvPr id="6" name="Elbow Connector 5">
            <a:extLst>
              <a:ext uri="{FF2B5EF4-FFF2-40B4-BE49-F238E27FC236}">
                <a16:creationId xmlns:a16="http://schemas.microsoft.com/office/drawing/2014/main" id="{D53F5A51-5840-3742-BEFD-15916EF52A95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2057400" y="3272135"/>
            <a:ext cx="3200400" cy="230833"/>
          </a:xfrm>
          <a:prstGeom prst="bentConnector3">
            <a:avLst>
              <a:gd name="adj1" fmla="val 1020"/>
            </a:avLst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0435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Bits and Bytes</a:t>
            </a:r>
          </a:p>
          <a:p>
            <a:r>
              <a:rPr lang="en-US" dirty="0"/>
              <a:t>Hexadecimal</a:t>
            </a:r>
          </a:p>
          <a:p>
            <a:r>
              <a:rPr lang="en-US" dirty="0"/>
              <a:t>Integer Representations</a:t>
            </a:r>
          </a:p>
          <a:p>
            <a:r>
              <a:rPr lang="en-US" dirty="0"/>
              <a:t>Unsigned Integers</a:t>
            </a:r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dirty="0"/>
              <a:t>Signed Integers</a:t>
            </a:r>
          </a:p>
          <a:p>
            <a:r>
              <a:rPr lang="en-US" dirty="0"/>
              <a:t>Casting and Combining Types</a:t>
            </a:r>
          </a:p>
        </p:txBody>
      </p:sp>
    </p:spTree>
    <p:extLst>
      <p:ext uri="{BB962C8B-B14F-4D97-AF65-F5344CB8AC3E}">
        <p14:creationId xmlns:p14="http://schemas.microsoft.com/office/powerpoint/2010/main" val="4475054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90BC8-AE95-3E4B-A849-161DFF868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32-Bit and 64-Bit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66868-4F14-3D40-9EFF-9F0748642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2514600"/>
            <a:ext cx="11811000" cy="4495800"/>
          </a:xfrm>
        </p:spPr>
        <p:txBody>
          <a:bodyPr/>
          <a:lstStyle/>
          <a:p>
            <a:r>
              <a:rPr lang="en-US" dirty="0"/>
              <a:t>In the early 2000’s, most computers were </a:t>
            </a:r>
            <a:r>
              <a:rPr lang="en-US" b="1" dirty="0"/>
              <a:t>32-bit</a:t>
            </a:r>
            <a:r>
              <a:rPr lang="en-US" dirty="0"/>
              <a:t>.  This means that pointers in programs were </a:t>
            </a:r>
            <a:r>
              <a:rPr lang="en-US" b="1" dirty="0"/>
              <a:t>32 bits.</a:t>
            </a:r>
            <a:r>
              <a:rPr lang="en-US" dirty="0"/>
              <a:t>  </a:t>
            </a:r>
          </a:p>
          <a:p>
            <a:r>
              <a:rPr lang="en-US" dirty="0"/>
              <a:t>32-bit pointers could store a memory address from 0 to 2</a:t>
            </a:r>
            <a:r>
              <a:rPr lang="en-US" baseline="30000" dirty="0"/>
              <a:t>32</a:t>
            </a:r>
            <a:r>
              <a:rPr lang="en-US" dirty="0"/>
              <a:t>-1, for a total of </a:t>
            </a:r>
            <a:r>
              <a:rPr lang="en-US" b="1" dirty="0"/>
              <a:t>2</a:t>
            </a:r>
            <a:r>
              <a:rPr lang="en-US" b="1" baseline="30000" dirty="0"/>
              <a:t>32</a:t>
            </a:r>
            <a:r>
              <a:rPr lang="en-US" b="1" dirty="0"/>
              <a:t> bytes of addressable memory</a:t>
            </a:r>
            <a:r>
              <a:rPr lang="en-US" dirty="0"/>
              <a:t>.  This equals </a:t>
            </a:r>
            <a:r>
              <a:rPr lang="en-US" b="1" dirty="0"/>
              <a:t>4 Gigabytes</a:t>
            </a:r>
            <a:r>
              <a:rPr lang="en-US" dirty="0"/>
              <a:t>, meaning that 32-bit computers could have at most </a:t>
            </a:r>
            <a:r>
              <a:rPr lang="en-US" b="1" dirty="0"/>
              <a:t>4GB</a:t>
            </a:r>
            <a:r>
              <a:rPr lang="en-US" dirty="0"/>
              <a:t> of memory (RAM)!</a:t>
            </a:r>
          </a:p>
          <a:p>
            <a:r>
              <a:rPr lang="en-US" dirty="0"/>
              <a:t>Because of this, computers transitioned to </a:t>
            </a:r>
            <a:r>
              <a:rPr lang="en-US" b="1" dirty="0"/>
              <a:t>64-bit.</a:t>
            </a:r>
            <a:r>
              <a:rPr lang="en-US" dirty="0"/>
              <a:t>  This means that pointers in programs were </a:t>
            </a:r>
            <a:r>
              <a:rPr lang="en-US" b="1" dirty="0"/>
              <a:t>64 bits.</a:t>
            </a:r>
            <a:endParaRPr lang="en-US" dirty="0"/>
          </a:p>
          <a:p>
            <a:r>
              <a:rPr lang="en-US" dirty="0"/>
              <a:t>64-bit pointers could store a memory address from 0 to 2</a:t>
            </a:r>
            <a:r>
              <a:rPr lang="en-US" baseline="30000" dirty="0"/>
              <a:t>64</a:t>
            </a:r>
            <a:r>
              <a:rPr lang="en-US" dirty="0"/>
              <a:t>-1, for a total of </a:t>
            </a:r>
            <a:r>
              <a:rPr lang="en-US" b="1" dirty="0"/>
              <a:t>2</a:t>
            </a:r>
            <a:r>
              <a:rPr lang="en-US" b="1" baseline="30000" dirty="0"/>
              <a:t>64</a:t>
            </a:r>
            <a:r>
              <a:rPr lang="en-US" b="1" dirty="0"/>
              <a:t> bytes of addressable memory.</a:t>
            </a:r>
            <a:r>
              <a:rPr lang="en-US" dirty="0"/>
              <a:t>  This equals </a:t>
            </a:r>
            <a:r>
              <a:rPr lang="en-US" b="1" dirty="0"/>
              <a:t>16 Exabytes</a:t>
            </a:r>
            <a:r>
              <a:rPr lang="en-US" dirty="0"/>
              <a:t>, meaning that 64-bit computers could have at most </a:t>
            </a:r>
            <a:r>
              <a:rPr lang="en-US" b="1" dirty="0"/>
              <a:t>1024*1024*1024 GB</a:t>
            </a:r>
            <a:r>
              <a:rPr lang="en-US" dirty="0"/>
              <a:t> of memory (RAM)!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4ADEDB6F-6095-FB4C-B2BB-746ECE4B1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rcRect l="1062" t="18521" r="1067" b="14672"/>
          <a:stretch>
            <a:fillRect/>
          </a:stretch>
        </p:blipFill>
        <p:spPr>
          <a:xfrm>
            <a:off x="4975938" y="1277719"/>
            <a:ext cx="2240123" cy="10844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66" h="21579" extrusionOk="0">
                <a:moveTo>
                  <a:pt x="5172" y="0"/>
                </a:moveTo>
                <a:cubicBezTo>
                  <a:pt x="3221" y="5"/>
                  <a:pt x="1264" y="59"/>
                  <a:pt x="1072" y="159"/>
                </a:cubicBezTo>
                <a:cubicBezTo>
                  <a:pt x="875" y="262"/>
                  <a:pt x="680" y="510"/>
                  <a:pt x="500" y="883"/>
                </a:cubicBezTo>
                <a:cubicBezTo>
                  <a:pt x="-34" y="1990"/>
                  <a:pt x="1" y="1292"/>
                  <a:pt x="1" y="10796"/>
                </a:cubicBezTo>
                <a:lnTo>
                  <a:pt x="1" y="19288"/>
                </a:lnTo>
                <a:lnTo>
                  <a:pt x="152" y="19872"/>
                </a:lnTo>
                <a:cubicBezTo>
                  <a:pt x="332" y="20572"/>
                  <a:pt x="666" y="21128"/>
                  <a:pt x="1057" y="21381"/>
                </a:cubicBezTo>
                <a:cubicBezTo>
                  <a:pt x="1282" y="21527"/>
                  <a:pt x="2178" y="21569"/>
                  <a:pt x="5174" y="21577"/>
                </a:cubicBezTo>
                <a:cubicBezTo>
                  <a:pt x="9457" y="21588"/>
                  <a:pt x="9431" y="21593"/>
                  <a:pt x="9898" y="20610"/>
                </a:cubicBezTo>
                <a:cubicBezTo>
                  <a:pt x="10401" y="19554"/>
                  <a:pt x="10383" y="19937"/>
                  <a:pt x="10380" y="10698"/>
                </a:cubicBezTo>
                <a:lnTo>
                  <a:pt x="10376" y="2436"/>
                </a:lnTo>
                <a:lnTo>
                  <a:pt x="10183" y="1736"/>
                </a:lnTo>
                <a:cubicBezTo>
                  <a:pt x="9977" y="986"/>
                  <a:pt x="9604" y="361"/>
                  <a:pt x="9233" y="141"/>
                </a:cubicBezTo>
                <a:cubicBezTo>
                  <a:pt x="9066" y="41"/>
                  <a:pt x="7122" y="-4"/>
                  <a:pt x="5172" y="0"/>
                </a:cubicBezTo>
                <a:close/>
                <a:moveTo>
                  <a:pt x="16396" y="5"/>
                </a:moveTo>
                <a:cubicBezTo>
                  <a:pt x="12133" y="5"/>
                  <a:pt x="12192" y="-7"/>
                  <a:pt x="11670" y="918"/>
                </a:cubicBezTo>
                <a:cubicBezTo>
                  <a:pt x="11142" y="1855"/>
                  <a:pt x="11153" y="1645"/>
                  <a:pt x="11153" y="10864"/>
                </a:cubicBezTo>
                <a:cubicBezTo>
                  <a:pt x="11153" y="18892"/>
                  <a:pt x="11155" y="19019"/>
                  <a:pt x="11296" y="19636"/>
                </a:cubicBezTo>
                <a:cubicBezTo>
                  <a:pt x="11484" y="20455"/>
                  <a:pt x="11790" y="21041"/>
                  <a:pt x="12181" y="21330"/>
                </a:cubicBezTo>
                <a:cubicBezTo>
                  <a:pt x="12461" y="21536"/>
                  <a:pt x="12925" y="21564"/>
                  <a:pt x="16326" y="21573"/>
                </a:cubicBezTo>
                <a:cubicBezTo>
                  <a:pt x="18773" y="21579"/>
                  <a:pt x="20246" y="21531"/>
                  <a:pt x="20405" y="21439"/>
                </a:cubicBezTo>
                <a:cubicBezTo>
                  <a:pt x="20790" y="21218"/>
                  <a:pt x="21209" y="20484"/>
                  <a:pt x="21398" y="19704"/>
                </a:cubicBezTo>
                <a:lnTo>
                  <a:pt x="21566" y="19010"/>
                </a:lnTo>
                <a:lnTo>
                  <a:pt x="21566" y="10726"/>
                </a:lnTo>
                <a:lnTo>
                  <a:pt x="21566" y="2441"/>
                </a:lnTo>
                <a:lnTo>
                  <a:pt x="21387" y="1815"/>
                </a:lnTo>
                <a:cubicBezTo>
                  <a:pt x="21289" y="1471"/>
                  <a:pt x="21122" y="1018"/>
                  <a:pt x="21017" y="811"/>
                </a:cubicBezTo>
                <a:cubicBezTo>
                  <a:pt x="20609" y="8"/>
                  <a:pt x="20592" y="5"/>
                  <a:pt x="16396" y="5"/>
                </a:cubicBezTo>
                <a:close/>
              </a:path>
            </a:pathLst>
          </a:cu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02763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0531-52A5-7B4F-B358-CDD9F2A6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Representations</a:t>
            </a:r>
          </a:p>
        </p:txBody>
      </p:sp>
      <p:pic>
        <p:nvPicPr>
          <p:cNvPr id="8" name="Image" descr="Image">
            <a:extLst>
              <a:ext uri="{FF2B5EF4-FFF2-40B4-BE49-F238E27FC236}">
                <a16:creationId xmlns:a16="http://schemas.microsoft.com/office/drawing/2014/main" id="{9FAAEB58-AEAC-7343-8448-D9DC358CB4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52800" y="1447800"/>
            <a:ext cx="5486400" cy="508388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71619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0531-52A5-7B4F-B358-CDD9F2A62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Representations</a:t>
            </a:r>
          </a:p>
        </p:txBody>
      </p:sp>
      <p:pic>
        <p:nvPicPr>
          <p:cNvPr id="8" name="Image" descr="Image">
            <a:extLst>
              <a:ext uri="{FF2B5EF4-FFF2-40B4-BE49-F238E27FC236}">
                <a16:creationId xmlns:a16="http://schemas.microsoft.com/office/drawing/2014/main" id="{9FAAEB58-AEAC-7343-8448-D9DC358CB4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52800" y="1447800"/>
            <a:ext cx="5486400" cy="508388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38880AB-D71D-0244-8A25-B3473EAE24B9}"/>
              </a:ext>
            </a:extLst>
          </p:cNvPr>
          <p:cNvSpPr/>
          <p:nvPr/>
        </p:nvSpPr>
        <p:spPr>
          <a:xfrm>
            <a:off x="7924800" y="1676400"/>
            <a:ext cx="914400" cy="4855281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DDE359-3309-364B-A57A-09A369E19915}"/>
              </a:ext>
            </a:extLst>
          </p:cNvPr>
          <p:cNvSpPr txBox="1"/>
          <p:nvPr/>
        </p:nvSpPr>
        <p:spPr>
          <a:xfrm>
            <a:off x="8839200" y="3758907"/>
            <a:ext cx="9028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</a:rPr>
              <a:t>Myth</a:t>
            </a:r>
          </a:p>
        </p:txBody>
      </p:sp>
    </p:spTree>
    <p:extLst>
      <p:ext uri="{BB962C8B-B14F-4D97-AF65-F5344CB8AC3E}">
        <p14:creationId xmlns:p14="http://schemas.microsoft.com/office/powerpoint/2010/main" val="41663259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Bits and Bytes</a:t>
            </a:r>
          </a:p>
          <a:p>
            <a:r>
              <a:rPr lang="en-US" dirty="0"/>
              <a:t>Hexadecimal</a:t>
            </a:r>
          </a:p>
          <a:p>
            <a:r>
              <a:rPr lang="en-US" dirty="0"/>
              <a:t>Integer Representations</a:t>
            </a:r>
          </a:p>
          <a:p>
            <a:r>
              <a:rPr lang="en-US" b="1" dirty="0">
                <a:solidFill>
                  <a:srgbClr val="C00000"/>
                </a:solidFill>
              </a:rPr>
              <a:t>Unsigned Integers</a:t>
            </a:r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dirty="0"/>
              <a:t>Signed Integers</a:t>
            </a:r>
          </a:p>
          <a:p>
            <a:r>
              <a:rPr lang="en-US" dirty="0"/>
              <a:t>Casting and Combining Types</a:t>
            </a:r>
          </a:p>
        </p:txBody>
      </p:sp>
    </p:spTree>
    <p:extLst>
      <p:ext uri="{BB962C8B-B14F-4D97-AF65-F5344CB8AC3E}">
        <p14:creationId xmlns:p14="http://schemas.microsoft.com/office/powerpoint/2010/main" val="2342929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3054-50DF-704F-925B-3BC787E34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Unsigned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863FF-4FFD-834F-B198-315422B7D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b="1" dirty="0"/>
              <a:t>unsigned</a:t>
            </a:r>
            <a:r>
              <a:rPr lang="en-US" dirty="0"/>
              <a:t> integer is 0 or a positive integer (no negatives).</a:t>
            </a:r>
          </a:p>
          <a:p>
            <a:r>
              <a:rPr lang="en-US" dirty="0"/>
              <a:t>We have already discussed converting between decimal and binary, which is a nice 1:1 relationship.  Examples: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    0b0001 = 1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    0b0101 = 5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    0b1011 = 11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    0b1111 = 15</a:t>
            </a:r>
          </a:p>
          <a:p>
            <a:r>
              <a:rPr lang="en-US" dirty="0"/>
              <a:t>The range of an unsigned number is 0 → 2</a:t>
            </a:r>
            <a:r>
              <a:rPr lang="en-US" i="1" baseline="31999" dirty="0">
                <a:latin typeface="Helvetica Neue"/>
                <a:ea typeface="Helvetica Neue"/>
                <a:cs typeface="Helvetica Neue"/>
                <a:sym typeface="Helvetica Neue"/>
              </a:rPr>
              <a:t>w</a:t>
            </a:r>
            <a:r>
              <a:rPr lang="en-US" baseline="31999" dirty="0"/>
              <a:t> </a:t>
            </a:r>
            <a:r>
              <a:rPr lang="en-US" dirty="0"/>
              <a:t>- 1, where </a:t>
            </a:r>
            <a:r>
              <a:rPr lang="en-US" i="1" dirty="0">
                <a:latin typeface="Helvetica Neue"/>
                <a:ea typeface="Helvetica Neue"/>
                <a:cs typeface="Helvetica Neue"/>
                <a:sym typeface="Helvetica Neue"/>
              </a:rPr>
              <a:t>w</a:t>
            </a:r>
            <a:r>
              <a:rPr lang="en-US" dirty="0"/>
              <a:t> is the number of bits. E.g. a 32-bit integer can represent 0 to 2</a:t>
            </a:r>
            <a:r>
              <a:rPr lang="en-US" baseline="31999" dirty="0"/>
              <a:t>32</a:t>
            </a:r>
            <a:r>
              <a:rPr lang="en-US" dirty="0"/>
              <a:t> – 1 (4,294,967,295).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3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F559E-C793-9B42-BE01-FB13D9A3F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Unsigned Integers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21679E4C-5448-4046-A596-AE6E62CC84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45939" y="1295400"/>
            <a:ext cx="5300122" cy="53945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96409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Bits and Bytes</a:t>
            </a:r>
          </a:p>
          <a:p>
            <a:r>
              <a:rPr lang="en-US" dirty="0"/>
              <a:t>Hexadecimal</a:t>
            </a:r>
          </a:p>
          <a:p>
            <a:r>
              <a:rPr lang="en-US" dirty="0"/>
              <a:t>Integer Representations</a:t>
            </a:r>
          </a:p>
          <a:p>
            <a:r>
              <a:rPr lang="en-US" dirty="0"/>
              <a:t>Unsigned Integers</a:t>
            </a:r>
          </a:p>
          <a:p>
            <a:r>
              <a:rPr lang="en-US" b="1" dirty="0">
                <a:solidFill>
                  <a:srgbClr val="C00000"/>
                </a:solidFill>
              </a:rPr>
              <a:t>Break: </a:t>
            </a:r>
            <a:r>
              <a:rPr lang="en-US" dirty="0">
                <a:solidFill>
                  <a:srgbClr val="C00000"/>
                </a:solidFill>
              </a:rPr>
              <a:t>Announcements</a:t>
            </a:r>
            <a:endParaRPr lang="en-US" dirty="0"/>
          </a:p>
          <a:p>
            <a:r>
              <a:rPr lang="en-US" dirty="0"/>
              <a:t>Signed Integers</a:t>
            </a:r>
          </a:p>
          <a:p>
            <a:r>
              <a:rPr lang="en-US" dirty="0"/>
              <a:t>Casting and Combining Types</a:t>
            </a:r>
          </a:p>
        </p:txBody>
      </p:sp>
    </p:spTree>
    <p:extLst>
      <p:ext uri="{BB962C8B-B14F-4D97-AF65-F5344CB8AC3E}">
        <p14:creationId xmlns:p14="http://schemas.microsoft.com/office/powerpoint/2010/main" val="4131887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20CBF-3700-144E-A705-F52970976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52397-F72B-3346-9555-F783AB11F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 up for Piazza on the Help page if you haven’t already!</a:t>
            </a:r>
          </a:p>
          <a:p>
            <a:r>
              <a:rPr lang="en-US" dirty="0"/>
              <a:t>Lab signups opened earlier this week, start next week.</a:t>
            </a:r>
          </a:p>
          <a:p>
            <a:pPr lvl="1"/>
            <a:r>
              <a:rPr lang="en-US" dirty="0"/>
              <a:t>Labs posted on the course website at the start of each week</a:t>
            </a:r>
          </a:p>
          <a:p>
            <a:r>
              <a:rPr lang="en-US" dirty="0"/>
              <a:t>Office Hours started earlier this week</a:t>
            </a:r>
          </a:p>
          <a:p>
            <a:pPr lvl="1"/>
            <a:r>
              <a:rPr lang="en-US" b="1" dirty="0"/>
              <a:t>You must fill out signup questions completely when signing up</a:t>
            </a:r>
          </a:p>
          <a:p>
            <a:r>
              <a:rPr lang="en-US" dirty="0"/>
              <a:t>Please send course staff OAE letters for accommodations!</a:t>
            </a:r>
          </a:p>
        </p:txBody>
      </p:sp>
    </p:spTree>
    <p:extLst>
      <p:ext uri="{BB962C8B-B14F-4D97-AF65-F5344CB8AC3E}">
        <p14:creationId xmlns:p14="http://schemas.microsoft.com/office/powerpoint/2010/main" val="18085310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5310F-6BCD-A34F-8880-B8802111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Take A 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3759D-DDFC-2B46-B4C4-1419C3172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400" b="1" dirty="0"/>
              <a:t>To ponder during the break: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4800" dirty="0"/>
              <a:t>A </a:t>
            </a:r>
            <a:r>
              <a:rPr lang="en-US" sz="4800" b="1" dirty="0"/>
              <a:t>signed</a:t>
            </a:r>
            <a:r>
              <a:rPr lang="en-US" sz="4800" dirty="0"/>
              <a:t> integer is a negative, 0, or positive integer.  How can we represent both negative </a:t>
            </a:r>
            <a:r>
              <a:rPr lang="en-US" sz="4800" i="1" dirty="0"/>
              <a:t>and</a:t>
            </a:r>
            <a:r>
              <a:rPr lang="en-US" sz="4800" dirty="0"/>
              <a:t> positive numbers in binary?</a:t>
            </a:r>
          </a:p>
        </p:txBody>
      </p:sp>
    </p:spTree>
    <p:extLst>
      <p:ext uri="{BB962C8B-B14F-4D97-AF65-F5344CB8AC3E}">
        <p14:creationId xmlns:p14="http://schemas.microsoft.com/office/powerpoint/2010/main" val="41853748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Bits and Bytes</a:t>
            </a:r>
          </a:p>
          <a:p>
            <a:r>
              <a:rPr lang="en-US" dirty="0"/>
              <a:t>Hexadecimal</a:t>
            </a:r>
          </a:p>
          <a:p>
            <a:r>
              <a:rPr lang="en-US" dirty="0"/>
              <a:t>Integer Representations</a:t>
            </a:r>
          </a:p>
          <a:p>
            <a:r>
              <a:rPr lang="en-US" dirty="0"/>
              <a:t>Unsigned Integers</a:t>
            </a:r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b="1" dirty="0">
                <a:solidFill>
                  <a:srgbClr val="C00000"/>
                </a:solidFill>
              </a:rPr>
              <a:t>Signed Integers</a:t>
            </a:r>
          </a:p>
          <a:p>
            <a:r>
              <a:rPr lang="en-US" dirty="0"/>
              <a:t>Casting and Combining Types</a:t>
            </a:r>
          </a:p>
        </p:txBody>
      </p:sp>
    </p:spTree>
    <p:extLst>
      <p:ext uri="{BB962C8B-B14F-4D97-AF65-F5344CB8AC3E}">
        <p14:creationId xmlns:p14="http://schemas.microsoft.com/office/powerpoint/2010/main" val="1261016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8542A-61A3-0140-A054-EE2462C7D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BECD0-7F1A-2F47-BF46-7546BBD25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200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155624742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3054-50DF-704F-925B-3BC787E34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Signed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863FF-4FFD-834F-B198-315422B7D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signed</a:t>
            </a:r>
            <a:r>
              <a:rPr lang="en-US" dirty="0"/>
              <a:t> integer is a negative integer, 0, or a positive integer.</a:t>
            </a:r>
          </a:p>
          <a:p>
            <a:r>
              <a:rPr lang="en-US" i="1" dirty="0"/>
              <a:t>Problem:</a:t>
            </a:r>
            <a:r>
              <a:rPr lang="en-US" dirty="0"/>
              <a:t> How can we represent negative </a:t>
            </a:r>
            <a:r>
              <a:rPr lang="en-US" i="1" dirty="0"/>
              <a:t>and</a:t>
            </a:r>
            <a:r>
              <a:rPr lang="en-US" dirty="0"/>
              <a:t> positive numbers in binary?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5156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13054-50DF-704F-925B-3BC787E34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Signed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863FF-4FFD-834F-B198-315422B7DB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signed</a:t>
            </a:r>
            <a:r>
              <a:rPr lang="en-US" dirty="0"/>
              <a:t> integer is a negative integer, 0, or a positive integer.</a:t>
            </a:r>
          </a:p>
          <a:p>
            <a:r>
              <a:rPr lang="en-US" i="1" dirty="0"/>
              <a:t>Problem:</a:t>
            </a:r>
            <a:r>
              <a:rPr lang="en-US" dirty="0"/>
              <a:t> How can we represent negative </a:t>
            </a:r>
            <a:r>
              <a:rPr lang="en-US" i="1" dirty="0"/>
              <a:t>and</a:t>
            </a:r>
            <a:r>
              <a:rPr lang="en-US" dirty="0"/>
              <a:t> positive numbers in binary?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9471E1-0763-5C4F-8113-85F6B8AA4C79}"/>
              </a:ext>
            </a:extLst>
          </p:cNvPr>
          <p:cNvSpPr txBox="1"/>
          <p:nvPr/>
        </p:nvSpPr>
        <p:spPr>
          <a:xfrm>
            <a:off x="838200" y="3429000"/>
            <a:ext cx="10439400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355600" dist="76200" dir="306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5600" b="1" dirty="0"/>
              <a:t>Idea</a:t>
            </a:r>
            <a:r>
              <a:rPr lang="en-US" sz="5600" dirty="0"/>
              <a:t>: let’s reserve the </a:t>
            </a:r>
            <a:r>
              <a:rPr lang="en-US" sz="5600" i="1" dirty="0"/>
              <a:t>most significant bit </a:t>
            </a:r>
            <a:r>
              <a:rPr lang="en-US" sz="5600" dirty="0"/>
              <a:t>to store the sign.</a:t>
            </a:r>
          </a:p>
        </p:txBody>
      </p:sp>
    </p:spTree>
    <p:extLst>
      <p:ext uri="{BB962C8B-B14F-4D97-AF65-F5344CB8AC3E}">
        <p14:creationId xmlns:p14="http://schemas.microsoft.com/office/powerpoint/2010/main" val="37330225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7CCDA-013C-0748-852E-6BAEE2AC2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Magnitude Representation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5C243A-E35B-DD45-B15D-90A3A317AFA7}"/>
              </a:ext>
            </a:extLst>
          </p:cNvPr>
          <p:cNvSpPr txBox="1"/>
          <p:nvPr/>
        </p:nvSpPr>
        <p:spPr>
          <a:xfrm>
            <a:off x="4816707" y="1371600"/>
            <a:ext cx="255858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0110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1C68CD43-B702-B642-A6B2-F7F66F2ACCEB}"/>
              </a:ext>
            </a:extLst>
          </p:cNvPr>
          <p:cNvSpPr/>
          <p:nvPr/>
        </p:nvSpPr>
        <p:spPr>
          <a:xfrm rot="16200000">
            <a:off x="5004166" y="2554128"/>
            <a:ext cx="457200" cy="4953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2BC79B-D561-7240-9991-76708AC8E5E5}"/>
              </a:ext>
            </a:extLst>
          </p:cNvPr>
          <p:cNvSpPr txBox="1"/>
          <p:nvPr/>
        </p:nvSpPr>
        <p:spPr>
          <a:xfrm>
            <a:off x="4572000" y="3182778"/>
            <a:ext cx="13163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positive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30E499F1-0900-D14C-9C42-37460A95A82B}"/>
              </a:ext>
            </a:extLst>
          </p:cNvPr>
          <p:cNvSpPr/>
          <p:nvPr/>
        </p:nvSpPr>
        <p:spPr>
          <a:xfrm rot="16200000">
            <a:off x="6304081" y="1959166"/>
            <a:ext cx="457200" cy="1685223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0EDFEA-6FC3-AD46-8607-04DDF7BEB5F5}"/>
              </a:ext>
            </a:extLst>
          </p:cNvPr>
          <p:cNvSpPr txBox="1"/>
          <p:nvPr/>
        </p:nvSpPr>
        <p:spPr>
          <a:xfrm>
            <a:off x="6347374" y="3182778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6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CA8138-A209-5744-B31D-B54DBCB69C02}"/>
              </a:ext>
            </a:extLst>
          </p:cNvPr>
          <p:cNvSpPr txBox="1"/>
          <p:nvPr/>
        </p:nvSpPr>
        <p:spPr>
          <a:xfrm>
            <a:off x="4816707" y="3903821"/>
            <a:ext cx="255858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1011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2B6C1698-C25F-C94F-A163-31A2D11C3DD9}"/>
              </a:ext>
            </a:extLst>
          </p:cNvPr>
          <p:cNvSpPr/>
          <p:nvPr/>
        </p:nvSpPr>
        <p:spPr>
          <a:xfrm rot="16200000">
            <a:off x="5004166" y="5086349"/>
            <a:ext cx="457200" cy="4953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903D48-CA0B-234C-9089-9DA15A1C303B}"/>
              </a:ext>
            </a:extLst>
          </p:cNvPr>
          <p:cNvSpPr txBox="1"/>
          <p:nvPr/>
        </p:nvSpPr>
        <p:spPr>
          <a:xfrm>
            <a:off x="4572000" y="5714999"/>
            <a:ext cx="144783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negative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FED2E831-AD83-644C-A725-6A304E8F2341}"/>
              </a:ext>
            </a:extLst>
          </p:cNvPr>
          <p:cNvSpPr/>
          <p:nvPr/>
        </p:nvSpPr>
        <p:spPr>
          <a:xfrm rot="16200000">
            <a:off x="6176612" y="4491387"/>
            <a:ext cx="457200" cy="1685223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1CBBDD-06BA-A845-9C8A-F9359B7E5DDC}"/>
              </a:ext>
            </a:extLst>
          </p:cNvPr>
          <p:cNvSpPr txBox="1"/>
          <p:nvPr/>
        </p:nvSpPr>
        <p:spPr>
          <a:xfrm>
            <a:off x="6258786" y="5714999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7363210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8BC94-57E5-D44D-91B0-359E8ED17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Magnitude Representation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D8DBFE-FF45-AA42-AB78-04AA71A48A9B}"/>
              </a:ext>
            </a:extLst>
          </p:cNvPr>
          <p:cNvSpPr txBox="1"/>
          <p:nvPr/>
        </p:nvSpPr>
        <p:spPr>
          <a:xfrm>
            <a:off x="4775766" y="137160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5F430187-AAC9-9846-9E08-CFDF9A565190}"/>
              </a:ext>
            </a:extLst>
          </p:cNvPr>
          <p:cNvSpPr/>
          <p:nvPr/>
        </p:nvSpPr>
        <p:spPr>
          <a:xfrm rot="16200000">
            <a:off x="5004166" y="2554128"/>
            <a:ext cx="457200" cy="4953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D86736-C592-D94A-8C27-312652EF33B7}"/>
              </a:ext>
            </a:extLst>
          </p:cNvPr>
          <p:cNvSpPr txBox="1"/>
          <p:nvPr/>
        </p:nvSpPr>
        <p:spPr>
          <a:xfrm>
            <a:off x="4572000" y="3182778"/>
            <a:ext cx="13163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positive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7D3815D-0790-D046-BB5B-2A6EC37A56E5}"/>
              </a:ext>
            </a:extLst>
          </p:cNvPr>
          <p:cNvSpPr/>
          <p:nvPr/>
        </p:nvSpPr>
        <p:spPr>
          <a:xfrm rot="16200000">
            <a:off x="6215493" y="1959166"/>
            <a:ext cx="457200" cy="1685223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C34315-2254-FA4F-A167-CE46F738479A}"/>
              </a:ext>
            </a:extLst>
          </p:cNvPr>
          <p:cNvSpPr txBox="1"/>
          <p:nvPr/>
        </p:nvSpPr>
        <p:spPr>
          <a:xfrm>
            <a:off x="6258786" y="3182777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513805-7C36-C340-934F-A5A55F5FD277}"/>
              </a:ext>
            </a:extLst>
          </p:cNvPr>
          <p:cNvSpPr txBox="1"/>
          <p:nvPr/>
        </p:nvSpPr>
        <p:spPr>
          <a:xfrm>
            <a:off x="4775767" y="3903821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1000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7E755C27-B909-3A4F-9C4C-8F3CB0D56655}"/>
              </a:ext>
            </a:extLst>
          </p:cNvPr>
          <p:cNvSpPr/>
          <p:nvPr/>
        </p:nvSpPr>
        <p:spPr>
          <a:xfrm rot="16200000">
            <a:off x="5004166" y="5086349"/>
            <a:ext cx="457200" cy="495300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A17255-A842-B843-B626-4813E6620B46}"/>
              </a:ext>
            </a:extLst>
          </p:cNvPr>
          <p:cNvSpPr txBox="1"/>
          <p:nvPr/>
        </p:nvSpPr>
        <p:spPr>
          <a:xfrm>
            <a:off x="4572000" y="5714999"/>
            <a:ext cx="144783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negative</a:t>
            </a:r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3E2AAC57-4B24-D546-991A-B94E8FC93179}"/>
              </a:ext>
            </a:extLst>
          </p:cNvPr>
          <p:cNvSpPr/>
          <p:nvPr/>
        </p:nvSpPr>
        <p:spPr>
          <a:xfrm rot="16200000">
            <a:off x="6176612" y="4491387"/>
            <a:ext cx="457200" cy="1685223"/>
          </a:xfrm>
          <a:prstGeom prst="leftBrace">
            <a:avLst/>
          </a:prstGeom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2AC37E-C16D-C648-92FA-81928273B7D3}"/>
              </a:ext>
            </a:extLst>
          </p:cNvPr>
          <p:cNvSpPr txBox="1"/>
          <p:nvPr/>
        </p:nvSpPr>
        <p:spPr>
          <a:xfrm>
            <a:off x="6219905" y="5714999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600" dirty="0">
                <a:solidFill>
                  <a:srgbClr val="C00000"/>
                </a:solidFill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975890-BFD1-9B4E-91AE-3620FD48BD4C}"/>
              </a:ext>
            </a:extLst>
          </p:cNvPr>
          <p:cNvSpPr txBox="1"/>
          <p:nvPr/>
        </p:nvSpPr>
        <p:spPr>
          <a:xfrm>
            <a:off x="9677400" y="3088213"/>
            <a:ext cx="146706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0" dirty="0"/>
              <a:t>🤯</a:t>
            </a:r>
          </a:p>
        </p:txBody>
      </p:sp>
    </p:spTree>
    <p:extLst>
      <p:ext uri="{BB962C8B-B14F-4D97-AF65-F5344CB8AC3E}">
        <p14:creationId xmlns:p14="http://schemas.microsoft.com/office/powerpoint/2010/main" val="127202724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358DC-338C-6D48-ABE7-C93CAEE7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Magnitude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B2442-6268-744B-AD2A-05FA57CA6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4800600"/>
            <a:ext cx="11811000" cy="1676400"/>
          </a:xfrm>
        </p:spPr>
        <p:txBody>
          <a:bodyPr/>
          <a:lstStyle/>
          <a:p>
            <a:r>
              <a:rPr lang="en-US" dirty="0"/>
              <a:t>We’ve only represented 15 of our 16 available numbers!</a:t>
            </a:r>
          </a:p>
        </p:txBody>
      </p:sp>
      <p:sp>
        <p:nvSpPr>
          <p:cNvPr id="4" name="1 001 = -1…">
            <a:extLst>
              <a:ext uri="{FF2B5EF4-FFF2-40B4-BE49-F238E27FC236}">
                <a16:creationId xmlns:a16="http://schemas.microsoft.com/office/drawing/2014/main" id="{F443899F-C1E1-B742-888C-42AD603EB962}"/>
              </a:ext>
            </a:extLst>
          </p:cNvPr>
          <p:cNvSpPr txBox="1"/>
          <p:nvPr/>
        </p:nvSpPr>
        <p:spPr>
          <a:xfrm>
            <a:off x="457200" y="1204979"/>
            <a:ext cx="1439497" cy="3303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sz="2600" dirty="0">
                <a:latin typeface="+mn-lt"/>
              </a:rPr>
              <a:t>1 000 = -0</a:t>
            </a:r>
          </a:p>
          <a:p>
            <a:pPr algn="l"/>
            <a:r>
              <a:rPr sz="2600" dirty="0">
                <a:latin typeface="+mn-lt"/>
              </a:rPr>
              <a:t>1 001 = -1</a:t>
            </a:r>
          </a:p>
          <a:p>
            <a:pPr algn="l"/>
            <a:r>
              <a:rPr sz="2600" dirty="0">
                <a:latin typeface="+mn-lt"/>
              </a:rPr>
              <a:t>1 010 = -2</a:t>
            </a:r>
          </a:p>
          <a:p>
            <a:pPr algn="l"/>
            <a:r>
              <a:rPr sz="2600" dirty="0">
                <a:latin typeface="+mn-lt"/>
              </a:rPr>
              <a:t>1 011 = -3</a:t>
            </a:r>
          </a:p>
          <a:p>
            <a:pPr algn="l"/>
            <a:r>
              <a:rPr sz="2600" dirty="0">
                <a:latin typeface="+mn-lt"/>
              </a:rPr>
              <a:t>1 100 = -4</a:t>
            </a:r>
          </a:p>
          <a:p>
            <a:pPr algn="l"/>
            <a:r>
              <a:rPr sz="2600" dirty="0">
                <a:latin typeface="+mn-lt"/>
              </a:rPr>
              <a:t>1 101 = -5</a:t>
            </a:r>
          </a:p>
          <a:p>
            <a:pPr algn="l"/>
            <a:r>
              <a:rPr sz="2600" dirty="0">
                <a:latin typeface="+mn-lt"/>
              </a:rPr>
              <a:t>1 110 = -6</a:t>
            </a:r>
          </a:p>
          <a:p>
            <a:pPr algn="l"/>
            <a:r>
              <a:rPr sz="2600" dirty="0">
                <a:latin typeface="+mn-lt"/>
              </a:rPr>
              <a:t>1 111 = -7</a:t>
            </a:r>
          </a:p>
        </p:txBody>
      </p:sp>
      <p:sp>
        <p:nvSpPr>
          <p:cNvPr id="5" name="1 001 = -1…">
            <a:extLst>
              <a:ext uri="{FF2B5EF4-FFF2-40B4-BE49-F238E27FC236}">
                <a16:creationId xmlns:a16="http://schemas.microsoft.com/office/drawing/2014/main" id="{A38A29E4-F3B7-1449-8C36-B7B0031B7F79}"/>
              </a:ext>
            </a:extLst>
          </p:cNvPr>
          <p:cNvSpPr txBox="1"/>
          <p:nvPr/>
        </p:nvSpPr>
        <p:spPr>
          <a:xfrm>
            <a:off x="2286000" y="1204979"/>
            <a:ext cx="1336904" cy="3303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/>
            <a:r>
              <a:rPr lang="en-US" sz="2600" dirty="0">
                <a:latin typeface="+mn-lt"/>
              </a:rPr>
              <a:t>0 000 = 0</a:t>
            </a:r>
          </a:p>
          <a:p>
            <a:pPr algn="l"/>
            <a:r>
              <a:rPr lang="en-US" sz="2600" dirty="0">
                <a:latin typeface="+mn-lt"/>
              </a:rPr>
              <a:t>0</a:t>
            </a:r>
            <a:r>
              <a:rPr sz="2600" dirty="0">
                <a:latin typeface="+mn-lt"/>
              </a:rPr>
              <a:t> 001 = 1</a:t>
            </a:r>
          </a:p>
          <a:p>
            <a:pPr algn="l"/>
            <a:r>
              <a:rPr lang="en-US" sz="2600" dirty="0">
                <a:latin typeface="+mn-lt"/>
              </a:rPr>
              <a:t>0</a:t>
            </a:r>
            <a:r>
              <a:rPr sz="2600" dirty="0">
                <a:latin typeface="+mn-lt"/>
              </a:rPr>
              <a:t> 010 = 2</a:t>
            </a:r>
          </a:p>
          <a:p>
            <a:pPr algn="l"/>
            <a:r>
              <a:rPr lang="en-US" sz="2600" dirty="0">
                <a:latin typeface="+mn-lt"/>
              </a:rPr>
              <a:t>0</a:t>
            </a:r>
            <a:r>
              <a:rPr sz="2600" dirty="0">
                <a:latin typeface="+mn-lt"/>
              </a:rPr>
              <a:t> 011 = 3</a:t>
            </a:r>
          </a:p>
          <a:p>
            <a:pPr algn="l"/>
            <a:r>
              <a:rPr lang="en-US" sz="2600" dirty="0">
                <a:latin typeface="+mn-lt"/>
              </a:rPr>
              <a:t>0</a:t>
            </a:r>
            <a:r>
              <a:rPr sz="2600" dirty="0">
                <a:latin typeface="+mn-lt"/>
              </a:rPr>
              <a:t> 100 = 4</a:t>
            </a:r>
          </a:p>
          <a:p>
            <a:pPr algn="l"/>
            <a:r>
              <a:rPr lang="en-US" sz="2600" dirty="0">
                <a:latin typeface="+mn-lt"/>
              </a:rPr>
              <a:t>0</a:t>
            </a:r>
            <a:r>
              <a:rPr sz="2600" dirty="0">
                <a:latin typeface="+mn-lt"/>
              </a:rPr>
              <a:t> 101 = 5</a:t>
            </a:r>
          </a:p>
          <a:p>
            <a:pPr algn="l"/>
            <a:r>
              <a:rPr lang="en-US" sz="2600" dirty="0">
                <a:latin typeface="+mn-lt"/>
              </a:rPr>
              <a:t>0</a:t>
            </a:r>
            <a:r>
              <a:rPr sz="2600" dirty="0">
                <a:latin typeface="+mn-lt"/>
              </a:rPr>
              <a:t> 110 = 6</a:t>
            </a:r>
          </a:p>
          <a:p>
            <a:pPr algn="l"/>
            <a:r>
              <a:rPr lang="en-US" sz="2600" dirty="0">
                <a:latin typeface="+mn-lt"/>
              </a:rPr>
              <a:t>0</a:t>
            </a:r>
            <a:r>
              <a:rPr sz="2600" dirty="0">
                <a:latin typeface="+mn-lt"/>
              </a:rPr>
              <a:t> 111 = 7</a:t>
            </a:r>
          </a:p>
        </p:txBody>
      </p:sp>
    </p:spTree>
    <p:extLst>
      <p:ext uri="{BB962C8B-B14F-4D97-AF65-F5344CB8AC3E}">
        <p14:creationId xmlns:p14="http://schemas.microsoft.com/office/powerpoint/2010/main" val="26088396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A2674-3372-F74A-841E-F64CF6FBC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Magnitude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6AA5-31A9-C04E-9C9B-7BA3AD836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Pro: </a:t>
            </a:r>
            <a:r>
              <a:rPr lang="en-US" dirty="0"/>
              <a:t>easy to represent, and easy to convert to/from decimal.</a:t>
            </a:r>
          </a:p>
          <a:p>
            <a:r>
              <a:rPr lang="en-US" b="1" dirty="0"/>
              <a:t>Con: </a:t>
            </a:r>
            <a:r>
              <a:rPr lang="en-US" dirty="0"/>
              <a:t>+-0 is not intuitive</a:t>
            </a:r>
          </a:p>
          <a:p>
            <a:r>
              <a:rPr lang="en-US" b="1" dirty="0"/>
              <a:t>Con:</a:t>
            </a:r>
            <a:r>
              <a:rPr lang="en-US" dirty="0"/>
              <a:t> we lose a bit that could be used to store more numbers</a:t>
            </a:r>
          </a:p>
          <a:p>
            <a:r>
              <a:rPr lang="en-US" b="1" dirty="0"/>
              <a:t>Con:</a:t>
            </a:r>
            <a:r>
              <a:rPr lang="en-US" dirty="0"/>
              <a:t> arithmetic is tricky: we need to find the sign, then maybe subtract (borrow and carry, etc.), then maybe change the sign…this might get ugly!</a:t>
            </a:r>
            <a:endParaRPr lang="en-US" b="1" dirty="0"/>
          </a:p>
          <a:p>
            <a:endParaRPr lang="en-US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051495-9704-7B4D-A52F-6178718F38EA}"/>
              </a:ext>
            </a:extLst>
          </p:cNvPr>
          <p:cNvSpPr txBox="1"/>
          <p:nvPr/>
        </p:nvSpPr>
        <p:spPr>
          <a:xfrm>
            <a:off x="3124200" y="4648200"/>
            <a:ext cx="5943600" cy="7694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355600" dist="76200" dir="30600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Can we do better?</a:t>
            </a:r>
          </a:p>
        </p:txBody>
      </p:sp>
    </p:spTree>
    <p:extLst>
      <p:ext uri="{BB962C8B-B14F-4D97-AF65-F5344CB8AC3E}">
        <p14:creationId xmlns:p14="http://schemas.microsoft.com/office/powerpoint/2010/main" val="3414371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C122-9F4B-844A-B03E-F02590D4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Idea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B2B789-5259-D645-8F6C-DB701CE1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/>
              <a:t>Ideally, binary addition would </a:t>
            </a:r>
            <a:r>
              <a:rPr lang="en-US" i="1" dirty="0"/>
              <a:t>just work</a:t>
            </a:r>
            <a:r>
              <a:rPr lang="en-US" dirty="0"/>
              <a:t> </a:t>
            </a:r>
            <a:r>
              <a:rPr lang="en-US" b="1" dirty="0"/>
              <a:t>regardless</a:t>
            </a:r>
            <a:r>
              <a:rPr lang="en-US" dirty="0"/>
              <a:t> of whether the number is positive or negative.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C16FFC-DD12-6F4B-8F33-87B4AB1CD457}"/>
              </a:ext>
            </a:extLst>
          </p:cNvPr>
          <p:cNvSpPr txBox="1"/>
          <p:nvPr/>
        </p:nvSpPr>
        <p:spPr>
          <a:xfrm>
            <a:off x="4775766" y="192143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0101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0C65-B337-ED4F-86A0-9EFCB9D1A996}"/>
              </a:ext>
            </a:extLst>
          </p:cNvPr>
          <p:cNvSpPr txBox="1"/>
          <p:nvPr/>
        </p:nvSpPr>
        <p:spPr>
          <a:xfrm>
            <a:off x="4775766" y="297180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????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0E7DE8-EFDE-844D-94C1-913C0F9D4E5C}"/>
              </a:ext>
            </a:extLst>
          </p:cNvPr>
          <p:cNvSpPr txBox="1"/>
          <p:nvPr/>
        </p:nvSpPr>
        <p:spPr>
          <a:xfrm>
            <a:off x="4775765" y="4083803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F46813-16E9-8A4E-AA70-D110D8945B62}"/>
              </a:ext>
            </a:extLst>
          </p:cNvPr>
          <p:cNvCxnSpPr/>
          <p:nvPr/>
        </p:nvCxnSpPr>
        <p:spPr>
          <a:xfrm flipH="1">
            <a:off x="4648200" y="4267200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CBA916-6851-9647-B3A1-E35817512731}"/>
              </a:ext>
            </a:extLst>
          </p:cNvPr>
          <p:cNvSpPr txBox="1"/>
          <p:nvPr/>
        </p:nvSpPr>
        <p:spPr>
          <a:xfrm>
            <a:off x="4487994" y="35007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68200310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C122-9F4B-844A-B03E-F02590D4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Idea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B2B789-5259-D645-8F6C-DB701CE1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/>
              <a:t>Ideally, binary addition would </a:t>
            </a:r>
            <a:r>
              <a:rPr lang="en-US" i="1" dirty="0"/>
              <a:t>just work</a:t>
            </a:r>
            <a:r>
              <a:rPr lang="en-US" dirty="0"/>
              <a:t> </a:t>
            </a:r>
            <a:r>
              <a:rPr lang="en-US" b="1" dirty="0"/>
              <a:t>regardless</a:t>
            </a:r>
            <a:r>
              <a:rPr lang="en-US" dirty="0"/>
              <a:t> of whether the number is positive or negative.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C16FFC-DD12-6F4B-8F33-87B4AB1CD457}"/>
              </a:ext>
            </a:extLst>
          </p:cNvPr>
          <p:cNvSpPr txBox="1"/>
          <p:nvPr/>
        </p:nvSpPr>
        <p:spPr>
          <a:xfrm>
            <a:off x="4775766" y="192143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0101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0C65-B337-ED4F-86A0-9EFCB9D1A996}"/>
              </a:ext>
            </a:extLst>
          </p:cNvPr>
          <p:cNvSpPr txBox="1"/>
          <p:nvPr/>
        </p:nvSpPr>
        <p:spPr>
          <a:xfrm>
            <a:off x="4816706" y="2971800"/>
            <a:ext cx="255858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1011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0E7DE8-EFDE-844D-94C1-913C0F9D4E5C}"/>
              </a:ext>
            </a:extLst>
          </p:cNvPr>
          <p:cNvSpPr txBox="1"/>
          <p:nvPr/>
        </p:nvSpPr>
        <p:spPr>
          <a:xfrm>
            <a:off x="4775765" y="4083803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F46813-16E9-8A4E-AA70-D110D8945B62}"/>
              </a:ext>
            </a:extLst>
          </p:cNvPr>
          <p:cNvCxnSpPr/>
          <p:nvPr/>
        </p:nvCxnSpPr>
        <p:spPr>
          <a:xfrm flipH="1">
            <a:off x="4648200" y="4267200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CBA916-6851-9647-B3A1-E35817512731}"/>
              </a:ext>
            </a:extLst>
          </p:cNvPr>
          <p:cNvSpPr txBox="1"/>
          <p:nvPr/>
        </p:nvSpPr>
        <p:spPr>
          <a:xfrm>
            <a:off x="4487994" y="35007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02370615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C122-9F4B-844A-B03E-F02590D4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Idea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B2B789-5259-D645-8F6C-DB701CE1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/>
              <a:t>Ideally, binary addition would </a:t>
            </a:r>
            <a:r>
              <a:rPr lang="en-US" i="1" dirty="0"/>
              <a:t>just work</a:t>
            </a:r>
            <a:r>
              <a:rPr lang="en-US" dirty="0"/>
              <a:t> </a:t>
            </a:r>
            <a:r>
              <a:rPr lang="en-US" b="1" dirty="0"/>
              <a:t>regardless</a:t>
            </a:r>
            <a:r>
              <a:rPr lang="en-US" dirty="0"/>
              <a:t> of whether the number is positive or negative.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C16FFC-DD12-6F4B-8F33-87B4AB1CD457}"/>
              </a:ext>
            </a:extLst>
          </p:cNvPr>
          <p:cNvSpPr txBox="1"/>
          <p:nvPr/>
        </p:nvSpPr>
        <p:spPr>
          <a:xfrm>
            <a:off x="4816707" y="1921430"/>
            <a:ext cx="255858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0011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0C65-B337-ED4F-86A0-9EFCB9D1A996}"/>
              </a:ext>
            </a:extLst>
          </p:cNvPr>
          <p:cNvSpPr txBox="1"/>
          <p:nvPr/>
        </p:nvSpPr>
        <p:spPr>
          <a:xfrm>
            <a:off x="4775766" y="297180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????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0E7DE8-EFDE-844D-94C1-913C0F9D4E5C}"/>
              </a:ext>
            </a:extLst>
          </p:cNvPr>
          <p:cNvSpPr txBox="1"/>
          <p:nvPr/>
        </p:nvSpPr>
        <p:spPr>
          <a:xfrm>
            <a:off x="4775765" y="4083803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F46813-16E9-8A4E-AA70-D110D8945B62}"/>
              </a:ext>
            </a:extLst>
          </p:cNvPr>
          <p:cNvCxnSpPr/>
          <p:nvPr/>
        </p:nvCxnSpPr>
        <p:spPr>
          <a:xfrm flipH="1">
            <a:off x="4648200" y="4267200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CBA916-6851-9647-B3A1-E35817512731}"/>
              </a:ext>
            </a:extLst>
          </p:cNvPr>
          <p:cNvSpPr txBox="1"/>
          <p:nvPr/>
        </p:nvSpPr>
        <p:spPr>
          <a:xfrm>
            <a:off x="4487994" y="35007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2271984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C122-9F4B-844A-B03E-F02590D4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Idea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B2B789-5259-D645-8F6C-DB701CE1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/>
              <a:t>Ideally, binary addition would </a:t>
            </a:r>
            <a:r>
              <a:rPr lang="en-US" i="1" dirty="0"/>
              <a:t>just work</a:t>
            </a:r>
            <a:r>
              <a:rPr lang="en-US" dirty="0"/>
              <a:t> </a:t>
            </a:r>
            <a:r>
              <a:rPr lang="en-US" b="1" dirty="0"/>
              <a:t>regardless</a:t>
            </a:r>
            <a:r>
              <a:rPr lang="en-US" dirty="0"/>
              <a:t> of whether the number is positive or negative.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C16FFC-DD12-6F4B-8F33-87B4AB1CD457}"/>
              </a:ext>
            </a:extLst>
          </p:cNvPr>
          <p:cNvSpPr txBox="1"/>
          <p:nvPr/>
        </p:nvSpPr>
        <p:spPr>
          <a:xfrm>
            <a:off x="4816707" y="1921430"/>
            <a:ext cx="255858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0011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0C65-B337-ED4F-86A0-9EFCB9D1A996}"/>
              </a:ext>
            </a:extLst>
          </p:cNvPr>
          <p:cNvSpPr txBox="1"/>
          <p:nvPr/>
        </p:nvSpPr>
        <p:spPr>
          <a:xfrm>
            <a:off x="4816706" y="2971800"/>
            <a:ext cx="255858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1101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0E7DE8-EFDE-844D-94C1-913C0F9D4E5C}"/>
              </a:ext>
            </a:extLst>
          </p:cNvPr>
          <p:cNvSpPr txBox="1"/>
          <p:nvPr/>
        </p:nvSpPr>
        <p:spPr>
          <a:xfrm>
            <a:off x="4775765" y="4083803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F46813-16E9-8A4E-AA70-D110D8945B62}"/>
              </a:ext>
            </a:extLst>
          </p:cNvPr>
          <p:cNvCxnSpPr/>
          <p:nvPr/>
        </p:nvCxnSpPr>
        <p:spPr>
          <a:xfrm flipH="1">
            <a:off x="4648200" y="4267200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CBA916-6851-9647-B3A1-E35817512731}"/>
              </a:ext>
            </a:extLst>
          </p:cNvPr>
          <p:cNvSpPr txBox="1"/>
          <p:nvPr/>
        </p:nvSpPr>
        <p:spPr>
          <a:xfrm>
            <a:off x="4487994" y="35007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775423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8542A-61A3-0140-A054-EE2462C7D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BECD0-7F1A-2F47-BF46-7546BBD25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20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09618501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C122-9F4B-844A-B03E-F02590D4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Idea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B2B789-5259-D645-8F6C-DB701CE1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/>
              <a:t>Ideally, binary addition would </a:t>
            </a:r>
            <a:r>
              <a:rPr lang="en-US" i="1" dirty="0"/>
              <a:t>just work</a:t>
            </a:r>
            <a:r>
              <a:rPr lang="en-US" dirty="0"/>
              <a:t> </a:t>
            </a:r>
            <a:r>
              <a:rPr lang="en-US" b="1" dirty="0"/>
              <a:t>regardless</a:t>
            </a:r>
            <a:r>
              <a:rPr lang="en-US" dirty="0"/>
              <a:t> of whether the number is positive or negative.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C16FFC-DD12-6F4B-8F33-87B4AB1CD457}"/>
              </a:ext>
            </a:extLst>
          </p:cNvPr>
          <p:cNvSpPr txBox="1"/>
          <p:nvPr/>
        </p:nvSpPr>
        <p:spPr>
          <a:xfrm>
            <a:off x="4775766" y="192143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0C65-B337-ED4F-86A0-9EFCB9D1A996}"/>
              </a:ext>
            </a:extLst>
          </p:cNvPr>
          <p:cNvSpPr txBox="1"/>
          <p:nvPr/>
        </p:nvSpPr>
        <p:spPr>
          <a:xfrm>
            <a:off x="4775766" y="297180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????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0E7DE8-EFDE-844D-94C1-913C0F9D4E5C}"/>
              </a:ext>
            </a:extLst>
          </p:cNvPr>
          <p:cNvSpPr txBox="1"/>
          <p:nvPr/>
        </p:nvSpPr>
        <p:spPr>
          <a:xfrm>
            <a:off x="4775765" y="4083803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F46813-16E9-8A4E-AA70-D110D8945B62}"/>
              </a:ext>
            </a:extLst>
          </p:cNvPr>
          <p:cNvCxnSpPr/>
          <p:nvPr/>
        </p:nvCxnSpPr>
        <p:spPr>
          <a:xfrm flipH="1">
            <a:off x="4648200" y="4267200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CBA916-6851-9647-B3A1-E35817512731}"/>
              </a:ext>
            </a:extLst>
          </p:cNvPr>
          <p:cNvSpPr txBox="1"/>
          <p:nvPr/>
        </p:nvSpPr>
        <p:spPr>
          <a:xfrm>
            <a:off x="4487994" y="35007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4194432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C122-9F4B-844A-B03E-F02590D4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Idea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B2B789-5259-D645-8F6C-DB701CE1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/>
              <a:t>Ideally, binary addition would </a:t>
            </a:r>
            <a:r>
              <a:rPr lang="en-US" i="1" dirty="0"/>
              <a:t>just work</a:t>
            </a:r>
            <a:r>
              <a:rPr lang="en-US" dirty="0"/>
              <a:t> </a:t>
            </a:r>
            <a:r>
              <a:rPr lang="en-US" b="1" dirty="0"/>
              <a:t>regardless</a:t>
            </a:r>
            <a:r>
              <a:rPr lang="en-US" dirty="0"/>
              <a:t> of whether the number is positive or negative.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C16FFC-DD12-6F4B-8F33-87B4AB1CD457}"/>
              </a:ext>
            </a:extLst>
          </p:cNvPr>
          <p:cNvSpPr txBox="1"/>
          <p:nvPr/>
        </p:nvSpPr>
        <p:spPr>
          <a:xfrm>
            <a:off x="4775766" y="192143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0C65-B337-ED4F-86A0-9EFCB9D1A996}"/>
              </a:ext>
            </a:extLst>
          </p:cNvPr>
          <p:cNvSpPr txBox="1"/>
          <p:nvPr/>
        </p:nvSpPr>
        <p:spPr>
          <a:xfrm>
            <a:off x="4775765" y="297180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0000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0E7DE8-EFDE-844D-94C1-913C0F9D4E5C}"/>
              </a:ext>
            </a:extLst>
          </p:cNvPr>
          <p:cNvSpPr txBox="1"/>
          <p:nvPr/>
        </p:nvSpPr>
        <p:spPr>
          <a:xfrm>
            <a:off x="4775765" y="4083803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F46813-16E9-8A4E-AA70-D110D8945B62}"/>
              </a:ext>
            </a:extLst>
          </p:cNvPr>
          <p:cNvCxnSpPr/>
          <p:nvPr/>
        </p:nvCxnSpPr>
        <p:spPr>
          <a:xfrm flipH="1">
            <a:off x="4648200" y="4267200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CBA916-6851-9647-B3A1-E35817512731}"/>
              </a:ext>
            </a:extLst>
          </p:cNvPr>
          <p:cNvSpPr txBox="1"/>
          <p:nvPr/>
        </p:nvSpPr>
        <p:spPr>
          <a:xfrm>
            <a:off x="4487994" y="35007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47477289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358DC-338C-6D48-ABE7-C93CAEE7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Better Idea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1BACED8A-59E1-6B4A-94A8-B5100DBB09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4801518"/>
              </p:ext>
            </p:extLst>
          </p:nvPr>
        </p:nvGraphicFramePr>
        <p:xfrm>
          <a:off x="440410" y="1295722"/>
          <a:ext cx="4114800" cy="54101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394072723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36797773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54318691"/>
                    </a:ext>
                  </a:extLst>
                </a:gridCol>
              </a:tblGrid>
              <a:tr h="6011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Decimal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Positive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Negative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9939108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402964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7796253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0010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6901156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0011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5505836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8934788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0101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9675398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0110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1217465"/>
                  </a:ext>
                </a:extLst>
              </a:tr>
              <a:tr h="60113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0111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0286238"/>
                  </a:ext>
                </a:extLst>
              </a:tr>
            </a:tbl>
          </a:graphicData>
        </a:graphic>
      </p:graphicFrame>
      <p:graphicFrame>
        <p:nvGraphicFramePr>
          <p:cNvPr id="9" name="Content Placeholder 7">
            <a:extLst>
              <a:ext uri="{FF2B5EF4-FFF2-40B4-BE49-F238E27FC236}">
                <a16:creationId xmlns:a16="http://schemas.microsoft.com/office/drawing/2014/main" id="{119376D3-5212-884B-A634-72371F25E12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054219"/>
              </p:ext>
            </p:extLst>
          </p:nvPr>
        </p:nvGraphicFramePr>
        <p:xfrm>
          <a:off x="5775702" y="1295722"/>
          <a:ext cx="5943600" cy="541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9413">
                  <a:extLst>
                    <a:ext uri="{9D8B030D-6E8A-4147-A177-3AD203B41FA5}">
                      <a16:colId xmlns:a16="http://schemas.microsoft.com/office/drawing/2014/main" val="3940727239"/>
                    </a:ext>
                  </a:extLst>
                </a:gridCol>
                <a:gridCol w="3182587">
                  <a:extLst>
                    <a:ext uri="{9D8B030D-6E8A-4147-A177-3AD203B41FA5}">
                      <a16:colId xmlns:a16="http://schemas.microsoft.com/office/drawing/2014/main" val="2367977736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54318691"/>
                    </a:ext>
                  </a:extLst>
                </a:gridCol>
              </a:tblGrid>
              <a:tr h="53243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Decimal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Positive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Negative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9939108"/>
                  </a:ext>
                </a:extLst>
              </a:tr>
              <a:tr h="6097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402964"/>
                  </a:ext>
                </a:extLst>
              </a:tr>
              <a:tr h="6097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1001 (same as -7!)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7796253"/>
                  </a:ext>
                </a:extLst>
              </a:tr>
              <a:tr h="6097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1010 (same as -6!)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6901156"/>
                  </a:ext>
                </a:extLst>
              </a:tr>
              <a:tr h="6097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1011 (same as -5!)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5505836"/>
                  </a:ext>
                </a:extLst>
              </a:tr>
              <a:tr h="6097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1100 (same as -4!)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8934788"/>
                  </a:ext>
                </a:extLst>
              </a:tr>
              <a:tr h="6097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1101 (same as -3!)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9675398"/>
                  </a:ext>
                </a:extLst>
              </a:tr>
              <a:tr h="6097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1110 (same as -2!)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1217465"/>
                  </a:ext>
                </a:extLst>
              </a:tr>
              <a:tr h="60972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1111 (same as -1!)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NA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02862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852696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13D3A-9096-8648-ADDB-3F75F6DDF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Seems Like a Pattern Here…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C2FAFAB-CE27-CE47-9750-6F012363E244}"/>
              </a:ext>
            </a:extLst>
          </p:cNvPr>
          <p:cNvGrpSpPr/>
          <p:nvPr/>
        </p:nvGrpSpPr>
        <p:grpSpPr>
          <a:xfrm>
            <a:off x="1217159" y="1639927"/>
            <a:ext cx="9757682" cy="3578145"/>
            <a:chOff x="169428" y="1828800"/>
            <a:chExt cx="9757682" cy="357814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B23B46B-36AD-E54F-BB28-E6B482185D4A}"/>
                </a:ext>
              </a:extLst>
            </p:cNvPr>
            <p:cNvSpPr txBox="1"/>
            <p:nvPr/>
          </p:nvSpPr>
          <p:spPr>
            <a:xfrm>
              <a:off x="457200" y="1828800"/>
              <a:ext cx="2640467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600" dirty="0"/>
                <a:t>0101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4659B1D-4870-FC4B-B3D4-8C0D6A30EB0F}"/>
                </a:ext>
              </a:extLst>
            </p:cNvPr>
            <p:cNvSpPr txBox="1"/>
            <p:nvPr/>
          </p:nvSpPr>
          <p:spPr>
            <a:xfrm>
              <a:off x="498140" y="2879170"/>
              <a:ext cx="2558586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600" dirty="0">
                  <a:solidFill>
                    <a:srgbClr val="C00000"/>
                  </a:solidFill>
                </a:rPr>
                <a:t>1011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006A4F1-25AC-5448-9949-CAFA0DD3D015}"/>
                </a:ext>
              </a:extLst>
            </p:cNvPr>
            <p:cNvSpPr txBox="1"/>
            <p:nvPr/>
          </p:nvSpPr>
          <p:spPr>
            <a:xfrm>
              <a:off x="457199" y="3991173"/>
              <a:ext cx="2640467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600" dirty="0"/>
                <a:t>0000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9981EB6-E0D4-074D-8871-069AE40CBBC1}"/>
                </a:ext>
              </a:extLst>
            </p:cNvPr>
            <p:cNvCxnSpPr/>
            <p:nvPr/>
          </p:nvCxnSpPr>
          <p:spPr>
            <a:xfrm flipH="1">
              <a:off x="329634" y="4174570"/>
              <a:ext cx="28956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9EB58BB-224D-8645-A6A5-7E1AC9ABAE1A}"/>
                </a:ext>
              </a:extLst>
            </p:cNvPr>
            <p:cNvSpPr txBox="1"/>
            <p:nvPr/>
          </p:nvSpPr>
          <p:spPr>
            <a:xfrm>
              <a:off x="169428" y="3408158"/>
              <a:ext cx="521298" cy="784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500" b="1" dirty="0"/>
                <a:t>+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537F850-3229-3541-803D-0EDF69F83299}"/>
                </a:ext>
              </a:extLst>
            </p:cNvPr>
            <p:cNvSpPr txBox="1"/>
            <p:nvPr/>
          </p:nvSpPr>
          <p:spPr>
            <a:xfrm>
              <a:off x="3849079" y="1828800"/>
              <a:ext cx="2558586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600" dirty="0"/>
                <a:t>0011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A32A148-3632-4444-98F7-DFB3B1AD2847}"/>
                </a:ext>
              </a:extLst>
            </p:cNvPr>
            <p:cNvSpPr txBox="1"/>
            <p:nvPr/>
          </p:nvSpPr>
          <p:spPr>
            <a:xfrm>
              <a:off x="3849078" y="2879170"/>
              <a:ext cx="2558586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600" dirty="0">
                  <a:solidFill>
                    <a:srgbClr val="C00000"/>
                  </a:solidFill>
                </a:rPr>
                <a:t>1101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8F2ABCF-EF3D-3F4C-B02B-6DDFDB5B56BB}"/>
                </a:ext>
              </a:extLst>
            </p:cNvPr>
            <p:cNvSpPr txBox="1"/>
            <p:nvPr/>
          </p:nvSpPr>
          <p:spPr>
            <a:xfrm>
              <a:off x="3808137" y="3991173"/>
              <a:ext cx="2640467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600" dirty="0"/>
                <a:t>0000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2B1F6D9-45B1-114C-88EA-159B36E13E84}"/>
                </a:ext>
              </a:extLst>
            </p:cNvPr>
            <p:cNvCxnSpPr/>
            <p:nvPr/>
          </p:nvCxnSpPr>
          <p:spPr>
            <a:xfrm flipH="1">
              <a:off x="3680572" y="4174570"/>
              <a:ext cx="28956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EC3537E-198B-F748-B3A5-7E8E29BB1CC5}"/>
                </a:ext>
              </a:extLst>
            </p:cNvPr>
            <p:cNvSpPr txBox="1"/>
            <p:nvPr/>
          </p:nvSpPr>
          <p:spPr>
            <a:xfrm>
              <a:off x="3520366" y="3408158"/>
              <a:ext cx="521298" cy="784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500" b="1" dirty="0"/>
                <a:t>+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963221-2CA9-1F4F-A7BE-9B5EFE002A66}"/>
                </a:ext>
              </a:extLst>
            </p:cNvPr>
            <p:cNvSpPr txBox="1"/>
            <p:nvPr/>
          </p:nvSpPr>
          <p:spPr>
            <a:xfrm>
              <a:off x="7159076" y="1828800"/>
              <a:ext cx="2640467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600" dirty="0"/>
                <a:t>0000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5454F8E-E7B5-3B4E-8D6A-33A8E27A02F1}"/>
                </a:ext>
              </a:extLst>
            </p:cNvPr>
            <p:cNvSpPr txBox="1"/>
            <p:nvPr/>
          </p:nvSpPr>
          <p:spPr>
            <a:xfrm>
              <a:off x="7159075" y="2879170"/>
              <a:ext cx="2640467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600" dirty="0">
                  <a:solidFill>
                    <a:srgbClr val="C00000"/>
                  </a:solidFill>
                </a:rPr>
                <a:t>0000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01CDD01-EB9E-2649-83DD-9906FF76F07D}"/>
                </a:ext>
              </a:extLst>
            </p:cNvPr>
            <p:cNvSpPr txBox="1"/>
            <p:nvPr/>
          </p:nvSpPr>
          <p:spPr>
            <a:xfrm>
              <a:off x="7159075" y="3991173"/>
              <a:ext cx="2640467" cy="14157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600" dirty="0"/>
                <a:t>0000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5DEA1D3-BD20-0C4F-8D6A-C37E30740716}"/>
                </a:ext>
              </a:extLst>
            </p:cNvPr>
            <p:cNvCxnSpPr/>
            <p:nvPr/>
          </p:nvCxnSpPr>
          <p:spPr>
            <a:xfrm flipH="1">
              <a:off x="7031510" y="4174570"/>
              <a:ext cx="28956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4F4424B-4D41-2349-A64E-266DF6B85F90}"/>
                </a:ext>
              </a:extLst>
            </p:cNvPr>
            <p:cNvSpPr txBox="1"/>
            <p:nvPr/>
          </p:nvSpPr>
          <p:spPr>
            <a:xfrm>
              <a:off x="6871304" y="3408158"/>
              <a:ext cx="521298" cy="7848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500" b="1" dirty="0"/>
                <a:t>+</a:t>
              </a:r>
            </a:p>
          </p:txBody>
        </p:sp>
      </p:grp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5928B160-9EB6-FE42-9A0F-CD3452DC5A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5898396"/>
            <a:ext cx="11811000" cy="578604"/>
          </a:xfrm>
        </p:spPr>
        <p:txBody>
          <a:bodyPr/>
          <a:lstStyle/>
          <a:p>
            <a:r>
              <a:rPr lang="en-US" dirty="0"/>
              <a:t>The negative number is the positive number </a:t>
            </a:r>
            <a:r>
              <a:rPr lang="en-US" b="1" dirty="0"/>
              <a:t>inverted, plus one!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82477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13D3A-9096-8648-ADDB-3F75F6DDF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Seems Like a Pattern Here…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EE40293-987E-744B-B1F4-9877A9E2BBBC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 anchor="ctr"/>
          <a:lstStyle/>
          <a:p>
            <a:r>
              <a:rPr lang="en-US" dirty="0"/>
              <a:t>A binary number plus its inverse is all 1s.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5942253-D6E0-6C42-994C-481CDED86851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 anchor="ctr"/>
          <a:lstStyle/>
          <a:p>
            <a:r>
              <a:rPr lang="en-US" dirty="0"/>
              <a:t>Add 1 to this to carry over all 1s and get 0!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23B46B-36AD-E54F-BB28-E6B482185D4A}"/>
              </a:ext>
            </a:extLst>
          </p:cNvPr>
          <p:cNvSpPr txBox="1"/>
          <p:nvPr/>
        </p:nvSpPr>
        <p:spPr>
          <a:xfrm>
            <a:off x="1705978" y="2378672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0101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659B1D-4870-FC4B-B3D4-8C0D6A30EB0F}"/>
              </a:ext>
            </a:extLst>
          </p:cNvPr>
          <p:cNvSpPr txBox="1"/>
          <p:nvPr/>
        </p:nvSpPr>
        <p:spPr>
          <a:xfrm>
            <a:off x="1705978" y="3429042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1010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06A4F1-25AC-5448-9949-CAFA0DD3D015}"/>
              </a:ext>
            </a:extLst>
          </p:cNvPr>
          <p:cNvSpPr txBox="1"/>
          <p:nvPr/>
        </p:nvSpPr>
        <p:spPr>
          <a:xfrm>
            <a:off x="1828800" y="4541045"/>
            <a:ext cx="2394823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1111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9981EB6-E0D4-074D-8871-069AE40CBBC1}"/>
              </a:ext>
            </a:extLst>
          </p:cNvPr>
          <p:cNvCxnSpPr/>
          <p:nvPr/>
        </p:nvCxnSpPr>
        <p:spPr>
          <a:xfrm flipH="1">
            <a:off x="1578412" y="4724442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EB58BB-224D-8645-A6A5-7E1AC9ABAE1A}"/>
              </a:ext>
            </a:extLst>
          </p:cNvPr>
          <p:cNvSpPr txBox="1"/>
          <p:nvPr/>
        </p:nvSpPr>
        <p:spPr>
          <a:xfrm>
            <a:off x="1418206" y="3958030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0802D9C-A6CB-F344-B7D6-47F6B11C7995}"/>
              </a:ext>
            </a:extLst>
          </p:cNvPr>
          <p:cNvCxnSpPr>
            <a:cxnSpLocks/>
          </p:cNvCxnSpPr>
          <p:nvPr/>
        </p:nvCxnSpPr>
        <p:spPr>
          <a:xfrm flipH="1">
            <a:off x="130612" y="2362200"/>
            <a:ext cx="535578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94C7AB5-631B-0D49-AEE8-7645A99B9249}"/>
              </a:ext>
            </a:extLst>
          </p:cNvPr>
          <p:cNvCxnSpPr>
            <a:cxnSpLocks/>
          </p:cNvCxnSpPr>
          <p:nvPr/>
        </p:nvCxnSpPr>
        <p:spPr>
          <a:xfrm flipH="1">
            <a:off x="6172200" y="2362200"/>
            <a:ext cx="57150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E7013FB0-46E1-3F4B-B390-6C9D80B6EA46}"/>
              </a:ext>
            </a:extLst>
          </p:cNvPr>
          <p:cNvSpPr txBox="1"/>
          <p:nvPr/>
        </p:nvSpPr>
        <p:spPr>
          <a:xfrm>
            <a:off x="7840558" y="2377740"/>
            <a:ext cx="2394823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1111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1A908C7-1F5B-D944-9D00-1F8B1FAD268B}"/>
              </a:ext>
            </a:extLst>
          </p:cNvPr>
          <p:cNvSpPr txBox="1"/>
          <p:nvPr/>
        </p:nvSpPr>
        <p:spPr>
          <a:xfrm>
            <a:off x="7717735" y="342811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0001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2B19241-7CD3-1043-B6E6-7F02493D1ABE}"/>
              </a:ext>
            </a:extLst>
          </p:cNvPr>
          <p:cNvSpPr txBox="1"/>
          <p:nvPr/>
        </p:nvSpPr>
        <p:spPr>
          <a:xfrm>
            <a:off x="7717735" y="4540113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A2E6A8B-2FEF-2840-933D-7A29BB6E04DA}"/>
              </a:ext>
            </a:extLst>
          </p:cNvPr>
          <p:cNvCxnSpPr/>
          <p:nvPr/>
        </p:nvCxnSpPr>
        <p:spPr>
          <a:xfrm flipH="1">
            <a:off x="7590169" y="4723510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2A692E1A-674A-1E4F-BAB1-D3B21DFA76BE}"/>
              </a:ext>
            </a:extLst>
          </p:cNvPr>
          <p:cNvSpPr txBox="1"/>
          <p:nvPr/>
        </p:nvSpPr>
        <p:spPr>
          <a:xfrm>
            <a:off x="7429963" y="395709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26759078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AE3D0-0F3C-E34B-939D-53303FE33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Trick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A4E2C-2FC1-6844-8B40-BC1C05C08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find the negative equivalent of a number, work right-to-left and write down all digits </a:t>
            </a:r>
            <a:r>
              <a:rPr lang="en-US" i="1" dirty="0"/>
              <a:t>through </a:t>
            </a:r>
            <a:r>
              <a:rPr lang="en-US" dirty="0"/>
              <a:t>when you reach a 1.  Then, invert the rest of the digits.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EC494A-4934-104D-B114-FB175A27958F}"/>
              </a:ext>
            </a:extLst>
          </p:cNvPr>
          <p:cNvSpPr txBox="1"/>
          <p:nvPr/>
        </p:nvSpPr>
        <p:spPr>
          <a:xfrm>
            <a:off x="4262851" y="2378630"/>
            <a:ext cx="38683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100100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C7622D-1387-EF43-9766-4CA92596E004}"/>
              </a:ext>
            </a:extLst>
          </p:cNvPr>
          <p:cNvSpPr txBox="1"/>
          <p:nvPr/>
        </p:nvSpPr>
        <p:spPr>
          <a:xfrm>
            <a:off x="4262850" y="3429000"/>
            <a:ext cx="38683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600" dirty="0">
                <a:solidFill>
                  <a:srgbClr val="C00000"/>
                </a:solidFill>
              </a:rPr>
              <a:t>??????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916CC8-43AA-DA4E-9F4E-970E8CCF7C97}"/>
              </a:ext>
            </a:extLst>
          </p:cNvPr>
          <p:cNvSpPr txBox="1"/>
          <p:nvPr/>
        </p:nvSpPr>
        <p:spPr>
          <a:xfrm>
            <a:off x="4262850" y="4541003"/>
            <a:ext cx="38683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000000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D1543-FEFA-814C-992B-EF6D77DDAE04}"/>
              </a:ext>
            </a:extLst>
          </p:cNvPr>
          <p:cNvCxnSpPr>
            <a:cxnSpLocks/>
          </p:cNvCxnSpPr>
          <p:nvPr/>
        </p:nvCxnSpPr>
        <p:spPr>
          <a:xfrm flipH="1">
            <a:off x="4419600" y="4724400"/>
            <a:ext cx="35814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A651ACC-1836-7647-A67D-66EB9199C3E8}"/>
              </a:ext>
            </a:extLst>
          </p:cNvPr>
          <p:cNvSpPr txBox="1"/>
          <p:nvPr/>
        </p:nvSpPr>
        <p:spPr>
          <a:xfrm>
            <a:off x="3962400" y="39579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3178898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AE3D0-0F3C-E34B-939D-53303FE33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Trick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A4E2C-2FC1-6844-8B40-BC1C05C08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find the negative equivalent of a number, work right-to-left and write down all digits </a:t>
            </a:r>
            <a:r>
              <a:rPr lang="en-US" i="1" dirty="0"/>
              <a:t>through </a:t>
            </a:r>
            <a:r>
              <a:rPr lang="en-US" dirty="0"/>
              <a:t>when you reach a 1.  Then, invert the rest of the digits.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EC494A-4934-104D-B114-FB175A27958F}"/>
              </a:ext>
            </a:extLst>
          </p:cNvPr>
          <p:cNvSpPr txBox="1"/>
          <p:nvPr/>
        </p:nvSpPr>
        <p:spPr>
          <a:xfrm>
            <a:off x="4262851" y="2378630"/>
            <a:ext cx="38683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100100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C7622D-1387-EF43-9766-4CA92596E004}"/>
              </a:ext>
            </a:extLst>
          </p:cNvPr>
          <p:cNvSpPr txBox="1"/>
          <p:nvPr/>
        </p:nvSpPr>
        <p:spPr>
          <a:xfrm>
            <a:off x="4262850" y="3429000"/>
            <a:ext cx="38683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600" dirty="0">
                <a:solidFill>
                  <a:srgbClr val="C00000"/>
                </a:solidFill>
              </a:rPr>
              <a:t>???100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916CC8-43AA-DA4E-9F4E-970E8CCF7C97}"/>
              </a:ext>
            </a:extLst>
          </p:cNvPr>
          <p:cNvSpPr txBox="1"/>
          <p:nvPr/>
        </p:nvSpPr>
        <p:spPr>
          <a:xfrm>
            <a:off x="4262850" y="4541003"/>
            <a:ext cx="38683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000000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D1543-FEFA-814C-992B-EF6D77DDAE04}"/>
              </a:ext>
            </a:extLst>
          </p:cNvPr>
          <p:cNvCxnSpPr>
            <a:cxnSpLocks/>
          </p:cNvCxnSpPr>
          <p:nvPr/>
        </p:nvCxnSpPr>
        <p:spPr>
          <a:xfrm flipH="1">
            <a:off x="4419600" y="4724400"/>
            <a:ext cx="35814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A651ACC-1836-7647-A67D-66EB9199C3E8}"/>
              </a:ext>
            </a:extLst>
          </p:cNvPr>
          <p:cNvSpPr txBox="1"/>
          <p:nvPr/>
        </p:nvSpPr>
        <p:spPr>
          <a:xfrm>
            <a:off x="3962400" y="39579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87638148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AE3D0-0F3C-E34B-939D-53303FE33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Trick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A4E2C-2FC1-6844-8B40-BC1C05C08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find the negative equivalent of a number, work right-to-left and write down all digits </a:t>
            </a:r>
            <a:r>
              <a:rPr lang="en-US" i="1" dirty="0"/>
              <a:t>through </a:t>
            </a:r>
            <a:r>
              <a:rPr lang="en-US" dirty="0"/>
              <a:t>when you reach a 1.  Then, invert the rest of the digits.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EC494A-4934-104D-B114-FB175A27958F}"/>
              </a:ext>
            </a:extLst>
          </p:cNvPr>
          <p:cNvSpPr txBox="1"/>
          <p:nvPr/>
        </p:nvSpPr>
        <p:spPr>
          <a:xfrm>
            <a:off x="4262851" y="2378630"/>
            <a:ext cx="38683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100100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C7622D-1387-EF43-9766-4CA92596E004}"/>
              </a:ext>
            </a:extLst>
          </p:cNvPr>
          <p:cNvSpPr txBox="1"/>
          <p:nvPr/>
        </p:nvSpPr>
        <p:spPr>
          <a:xfrm>
            <a:off x="4343399" y="3429000"/>
            <a:ext cx="3787817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600" dirty="0">
                <a:solidFill>
                  <a:srgbClr val="C00000"/>
                </a:solidFill>
              </a:rPr>
              <a:t>011100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916CC8-43AA-DA4E-9F4E-970E8CCF7C97}"/>
              </a:ext>
            </a:extLst>
          </p:cNvPr>
          <p:cNvSpPr txBox="1"/>
          <p:nvPr/>
        </p:nvSpPr>
        <p:spPr>
          <a:xfrm>
            <a:off x="4262850" y="4541003"/>
            <a:ext cx="38683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000000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C1D1543-FEFA-814C-992B-EF6D77DDAE04}"/>
              </a:ext>
            </a:extLst>
          </p:cNvPr>
          <p:cNvCxnSpPr>
            <a:cxnSpLocks/>
          </p:cNvCxnSpPr>
          <p:nvPr/>
        </p:nvCxnSpPr>
        <p:spPr>
          <a:xfrm flipH="1">
            <a:off x="4419600" y="4724400"/>
            <a:ext cx="35814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A651ACC-1836-7647-A67D-66EB9199C3E8}"/>
              </a:ext>
            </a:extLst>
          </p:cNvPr>
          <p:cNvSpPr txBox="1"/>
          <p:nvPr/>
        </p:nvSpPr>
        <p:spPr>
          <a:xfrm>
            <a:off x="3962400" y="39579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89173646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2549F-C722-1841-B844-658517D4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Two’s Complement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FA814DF-2C62-2F42-82DE-24392E1D3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47363" y="1371600"/>
            <a:ext cx="5297273" cy="534158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647326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2549F-C722-1841-B844-658517D4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Two’s Complement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FA814DF-2C62-2F42-82DE-24392E1D3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05600" y="1371600"/>
            <a:ext cx="5297273" cy="534158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EC05EDB-4284-7E42-8622-90564550C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6400800" cy="5181600"/>
          </a:xfrm>
        </p:spPr>
        <p:txBody>
          <a:bodyPr/>
          <a:lstStyle/>
          <a:p>
            <a:r>
              <a:rPr lang="en-US" dirty="0"/>
              <a:t>In </a:t>
            </a:r>
            <a:r>
              <a:rPr lang="en-US" b="1" dirty="0"/>
              <a:t>two’s complement</a:t>
            </a:r>
            <a:r>
              <a:rPr lang="en-US" dirty="0"/>
              <a:t>, we represent a positive number as </a:t>
            </a:r>
            <a:r>
              <a:rPr lang="en-US" b="1" dirty="0"/>
              <a:t>itself</a:t>
            </a:r>
            <a:r>
              <a:rPr lang="en-US" dirty="0"/>
              <a:t>, and its negative equivalent as the </a:t>
            </a:r>
            <a:r>
              <a:rPr lang="en-US" b="1" dirty="0"/>
              <a:t>two’s complement of itself.</a:t>
            </a:r>
          </a:p>
          <a:p>
            <a:r>
              <a:rPr lang="en-US" dirty="0"/>
              <a:t>The </a:t>
            </a:r>
            <a:r>
              <a:rPr lang="en-US" b="1" dirty="0"/>
              <a:t>two’s complement</a:t>
            </a:r>
            <a:r>
              <a:rPr lang="en-US" dirty="0"/>
              <a:t> of a number is the binary digits inverted, plus 1.</a:t>
            </a:r>
          </a:p>
          <a:p>
            <a:r>
              <a:rPr lang="en-US" dirty="0"/>
              <a:t>This works to convert from positive to negative, </a:t>
            </a:r>
            <a:r>
              <a:rPr lang="en-US" b="1" dirty="0"/>
              <a:t>and</a:t>
            </a:r>
            <a:r>
              <a:rPr lang="en-US" dirty="0"/>
              <a:t> back from negative to positive!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116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0806C-946B-2E4A-8F3E-2E1B79B7C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89E85-E53B-6049-8B0E-EB4382D28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Computers are built around the idea of two states: “on” and “off”.  Transistors represent this in hardware, and bits represent this in software!</a:t>
            </a:r>
          </a:p>
          <a:p>
            <a:endParaRPr lang="en-US" dirty="0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39FF9A40-5DED-2C4A-82A3-E956EEE472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30204" y="2597739"/>
            <a:ext cx="4455392" cy="296486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372270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2549F-C722-1841-B844-658517D4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Two’s Complement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FA814DF-2C62-2F42-82DE-24392E1D3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05600" y="1371600"/>
            <a:ext cx="5297273" cy="534158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EC05EDB-4284-7E42-8622-90564550C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6400800" cy="5181600"/>
          </a:xfrm>
        </p:spPr>
        <p:txBody>
          <a:bodyPr/>
          <a:lstStyle/>
          <a:p>
            <a:r>
              <a:rPr lang="en-US" b="1" dirty="0"/>
              <a:t>Con:</a:t>
            </a:r>
            <a:r>
              <a:rPr lang="en-US" dirty="0"/>
              <a:t> more difficult to represent, and difficult to convert to/from decimal and between positive and negative.</a:t>
            </a:r>
          </a:p>
          <a:p>
            <a:r>
              <a:rPr lang="en-US" b="1" dirty="0"/>
              <a:t>Pro:</a:t>
            </a:r>
            <a:r>
              <a:rPr lang="en-US" dirty="0"/>
              <a:t> only 1 representation for 0!</a:t>
            </a:r>
          </a:p>
          <a:p>
            <a:r>
              <a:rPr lang="en-US" b="1" dirty="0"/>
              <a:t>Pro: </a:t>
            </a:r>
            <a:r>
              <a:rPr lang="en-US" dirty="0"/>
              <a:t>all bits are used to represent as many numbers as possible</a:t>
            </a:r>
          </a:p>
          <a:p>
            <a:r>
              <a:rPr lang="en-US" b="1" dirty="0"/>
              <a:t>Pro: </a:t>
            </a:r>
            <a:r>
              <a:rPr lang="en-US" dirty="0"/>
              <a:t>it turns out that the most significant bit </a:t>
            </a:r>
            <a:r>
              <a:rPr lang="en-US" i="1" dirty="0"/>
              <a:t>still indicates the sign </a:t>
            </a:r>
            <a:r>
              <a:rPr lang="en-US" dirty="0"/>
              <a:t>of a number.</a:t>
            </a:r>
          </a:p>
          <a:p>
            <a:r>
              <a:rPr lang="en-US" b="1" dirty="0"/>
              <a:t>Pro: </a:t>
            </a:r>
            <a:r>
              <a:rPr lang="en-US" dirty="0"/>
              <a:t>arithmetic is easy: we just add!</a:t>
            </a:r>
          </a:p>
        </p:txBody>
      </p:sp>
    </p:spTree>
    <p:extLst>
      <p:ext uri="{BB962C8B-B14F-4D97-AF65-F5344CB8AC3E}">
        <p14:creationId xmlns:p14="http://schemas.microsoft.com/office/powerpoint/2010/main" val="143803143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C122-9F4B-844A-B03E-F02590D4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Two’s Complement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B2B789-5259-D645-8F6C-DB701CE1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/>
              <a:t>Adding two numbers is just…adding!  There is no special case needed for negatives.  E.g. what is 2 + -5?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C16FFC-DD12-6F4B-8F33-87B4AB1CD457}"/>
              </a:ext>
            </a:extLst>
          </p:cNvPr>
          <p:cNvSpPr txBox="1"/>
          <p:nvPr/>
        </p:nvSpPr>
        <p:spPr>
          <a:xfrm>
            <a:off x="4775766" y="1921430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0010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0C65-B337-ED4F-86A0-9EFCB9D1A996}"/>
              </a:ext>
            </a:extLst>
          </p:cNvPr>
          <p:cNvSpPr txBox="1"/>
          <p:nvPr/>
        </p:nvSpPr>
        <p:spPr>
          <a:xfrm>
            <a:off x="4816706" y="2971800"/>
            <a:ext cx="255858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1011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0E7DE8-EFDE-844D-94C1-913C0F9D4E5C}"/>
              </a:ext>
            </a:extLst>
          </p:cNvPr>
          <p:cNvSpPr txBox="1"/>
          <p:nvPr/>
        </p:nvSpPr>
        <p:spPr>
          <a:xfrm>
            <a:off x="4816706" y="4083803"/>
            <a:ext cx="255858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1101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F46813-16E9-8A4E-AA70-D110D8945B62}"/>
              </a:ext>
            </a:extLst>
          </p:cNvPr>
          <p:cNvCxnSpPr/>
          <p:nvPr/>
        </p:nvCxnSpPr>
        <p:spPr>
          <a:xfrm flipH="1">
            <a:off x="4648200" y="4267200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CBA916-6851-9647-B3A1-E35817512731}"/>
              </a:ext>
            </a:extLst>
          </p:cNvPr>
          <p:cNvSpPr txBox="1"/>
          <p:nvPr/>
        </p:nvSpPr>
        <p:spPr>
          <a:xfrm>
            <a:off x="4487994" y="3500788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70D7FB-4AA7-E941-BBDD-696F288F1C72}"/>
              </a:ext>
            </a:extLst>
          </p:cNvPr>
          <p:cNvSpPr txBox="1"/>
          <p:nvPr/>
        </p:nvSpPr>
        <p:spPr>
          <a:xfrm>
            <a:off x="9225859" y="2259984"/>
            <a:ext cx="48442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0070C0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A2806E-8A45-BA45-BA1C-561B249AEBD6}"/>
              </a:ext>
            </a:extLst>
          </p:cNvPr>
          <p:cNvSpPr txBox="1"/>
          <p:nvPr/>
        </p:nvSpPr>
        <p:spPr>
          <a:xfrm>
            <a:off x="9046323" y="3310354"/>
            <a:ext cx="663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0070C0"/>
                </a:solidFill>
              </a:rPr>
              <a:t>-5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D04437-4AA5-824C-9D72-D815A9F267A3}"/>
              </a:ext>
            </a:extLst>
          </p:cNvPr>
          <p:cNvSpPr txBox="1"/>
          <p:nvPr/>
        </p:nvSpPr>
        <p:spPr>
          <a:xfrm>
            <a:off x="9046323" y="4422357"/>
            <a:ext cx="663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0070C0"/>
                </a:solidFill>
              </a:rPr>
              <a:t>-3</a:t>
            </a:r>
          </a:p>
        </p:txBody>
      </p:sp>
    </p:spTree>
    <p:extLst>
      <p:ext uri="{BB962C8B-B14F-4D97-AF65-F5344CB8AC3E}">
        <p14:creationId xmlns:p14="http://schemas.microsoft.com/office/powerpoint/2010/main" val="58567567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C122-9F4B-844A-B03E-F02590D4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Two’s Complement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B2B789-5259-D645-8F6C-DB701CE1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/>
              <a:t>Subtracting two numbers is just performing the two’s complement on one of them and then adding.  E.g. 4 – 5 = -1.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C16FFC-DD12-6F4B-8F33-87B4AB1CD457}"/>
              </a:ext>
            </a:extLst>
          </p:cNvPr>
          <p:cNvSpPr txBox="1"/>
          <p:nvPr/>
        </p:nvSpPr>
        <p:spPr>
          <a:xfrm>
            <a:off x="352193" y="2486858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0100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540C65-B337-ED4F-86A0-9EFCB9D1A996}"/>
              </a:ext>
            </a:extLst>
          </p:cNvPr>
          <p:cNvSpPr txBox="1"/>
          <p:nvPr/>
        </p:nvSpPr>
        <p:spPr>
          <a:xfrm>
            <a:off x="352191" y="3537228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0101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4F46813-16E9-8A4E-AA70-D110D8945B62}"/>
              </a:ext>
            </a:extLst>
          </p:cNvPr>
          <p:cNvCxnSpPr/>
          <p:nvPr/>
        </p:nvCxnSpPr>
        <p:spPr>
          <a:xfrm flipH="1">
            <a:off x="224626" y="4832628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CBA916-6851-9647-B3A1-E35817512731}"/>
              </a:ext>
            </a:extLst>
          </p:cNvPr>
          <p:cNvSpPr txBox="1"/>
          <p:nvPr/>
        </p:nvSpPr>
        <p:spPr>
          <a:xfrm>
            <a:off x="76200" y="4066216"/>
            <a:ext cx="37702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70D7FB-4AA7-E941-BBDD-696F288F1C72}"/>
              </a:ext>
            </a:extLst>
          </p:cNvPr>
          <p:cNvSpPr txBox="1"/>
          <p:nvPr/>
        </p:nvSpPr>
        <p:spPr>
          <a:xfrm>
            <a:off x="3886200" y="2825412"/>
            <a:ext cx="48442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A2806E-8A45-BA45-BA1C-561B249AEBD6}"/>
              </a:ext>
            </a:extLst>
          </p:cNvPr>
          <p:cNvSpPr txBox="1"/>
          <p:nvPr/>
        </p:nvSpPr>
        <p:spPr>
          <a:xfrm>
            <a:off x="3886200" y="3875782"/>
            <a:ext cx="48442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0070C0"/>
                </a:solidFill>
              </a:rPr>
              <a:t>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58B8B7-13C9-4448-A133-E815F601A2B5}"/>
              </a:ext>
            </a:extLst>
          </p:cNvPr>
          <p:cNvSpPr txBox="1"/>
          <p:nvPr/>
        </p:nvSpPr>
        <p:spPr>
          <a:xfrm>
            <a:off x="6354830" y="2475234"/>
            <a:ext cx="2640467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0100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1FD91C-1FA4-BB4E-85A9-DCA58309AC0B}"/>
              </a:ext>
            </a:extLst>
          </p:cNvPr>
          <p:cNvSpPr txBox="1"/>
          <p:nvPr/>
        </p:nvSpPr>
        <p:spPr>
          <a:xfrm>
            <a:off x="6395769" y="3525604"/>
            <a:ext cx="255858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>
                <a:solidFill>
                  <a:srgbClr val="C00000"/>
                </a:solidFill>
              </a:rPr>
              <a:t>1011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546D14-B56C-E549-AE40-130300B83D79}"/>
              </a:ext>
            </a:extLst>
          </p:cNvPr>
          <p:cNvSpPr txBox="1"/>
          <p:nvPr/>
        </p:nvSpPr>
        <p:spPr>
          <a:xfrm>
            <a:off x="6477651" y="4637607"/>
            <a:ext cx="2394823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600" dirty="0"/>
              <a:t>1111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8867FBA-8D26-EF49-A274-4AAFBD50AAC6}"/>
              </a:ext>
            </a:extLst>
          </p:cNvPr>
          <p:cNvCxnSpPr/>
          <p:nvPr/>
        </p:nvCxnSpPr>
        <p:spPr>
          <a:xfrm flipH="1">
            <a:off x="6227263" y="4821004"/>
            <a:ext cx="2895600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EFEC781-87DE-294B-9F9C-427C338D3334}"/>
              </a:ext>
            </a:extLst>
          </p:cNvPr>
          <p:cNvSpPr txBox="1"/>
          <p:nvPr/>
        </p:nvSpPr>
        <p:spPr>
          <a:xfrm>
            <a:off x="6067057" y="4054592"/>
            <a:ext cx="521298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b="1" dirty="0"/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5458AD-D91B-1C41-94D3-C7F854257CBC}"/>
              </a:ext>
            </a:extLst>
          </p:cNvPr>
          <p:cNvSpPr txBox="1"/>
          <p:nvPr/>
        </p:nvSpPr>
        <p:spPr>
          <a:xfrm>
            <a:off x="10371784" y="2825412"/>
            <a:ext cx="48442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0070C0"/>
                </a:solidFill>
              </a:rPr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64721BC-E068-A847-BFE4-F311C33C1C65}"/>
              </a:ext>
            </a:extLst>
          </p:cNvPr>
          <p:cNvSpPr txBox="1"/>
          <p:nvPr/>
        </p:nvSpPr>
        <p:spPr>
          <a:xfrm>
            <a:off x="10192248" y="3875782"/>
            <a:ext cx="663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0070C0"/>
                </a:solidFill>
              </a:rPr>
              <a:t>-5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955C35-E288-9740-B50D-05FB9FFDFEE2}"/>
              </a:ext>
            </a:extLst>
          </p:cNvPr>
          <p:cNvSpPr txBox="1"/>
          <p:nvPr/>
        </p:nvSpPr>
        <p:spPr>
          <a:xfrm>
            <a:off x="10192248" y="4976161"/>
            <a:ext cx="66396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200" dirty="0">
                <a:solidFill>
                  <a:srgbClr val="0070C0"/>
                </a:solidFill>
              </a:rPr>
              <a:t>-1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0F1E97A-FA47-AE4C-8A95-AE58F26C2257}"/>
              </a:ext>
            </a:extLst>
          </p:cNvPr>
          <p:cNvCxnSpPr>
            <a:cxnSpLocks/>
          </p:cNvCxnSpPr>
          <p:nvPr/>
        </p:nvCxnSpPr>
        <p:spPr>
          <a:xfrm flipV="1">
            <a:off x="4528869" y="4458631"/>
            <a:ext cx="1219200" cy="1162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15168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8C122-9F4B-844A-B03E-F02590D4D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Two’s Complement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6B2B789-5259-D645-8F6C-DB701CE1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/>
              <a:t>While you don’t need to worry about multiplication, it turns out that with two’s complement, multiplying two numbers is just multiplying, and discarding overflow digits!  E.g. -2 x -3 = 6.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3200" dirty="0"/>
              <a:t>1110	(-2)</a:t>
            </a:r>
          </a:p>
          <a:p>
            <a:pPr marL="0" indent="0">
              <a:buNone/>
            </a:pPr>
            <a:r>
              <a:rPr lang="en-US" sz="3200" dirty="0"/>
              <a:t>	      x</a:t>
            </a:r>
            <a:r>
              <a:rPr lang="en-US" sz="3200" u="sng" dirty="0"/>
              <a:t>1101</a:t>
            </a:r>
            <a:r>
              <a:rPr lang="en-US" sz="3200" dirty="0"/>
              <a:t>	(-3)</a:t>
            </a:r>
          </a:p>
          <a:p>
            <a:pPr marL="0" indent="0">
              <a:buNone/>
            </a:pPr>
            <a:r>
              <a:rPr lang="en-US" sz="3200" dirty="0"/>
              <a:t>	        1110</a:t>
            </a:r>
          </a:p>
          <a:p>
            <a:pPr marL="0" indent="0">
              <a:buNone/>
            </a:pPr>
            <a:r>
              <a:rPr lang="en-US" sz="3200" dirty="0"/>
              <a:t>             0000</a:t>
            </a:r>
          </a:p>
          <a:p>
            <a:pPr marL="0" indent="0">
              <a:buNone/>
            </a:pPr>
            <a:r>
              <a:rPr lang="en-US" sz="3200" dirty="0"/>
              <a:t>           1110</a:t>
            </a:r>
          </a:p>
          <a:p>
            <a:pPr marL="0" indent="0">
              <a:buNone/>
            </a:pPr>
            <a:r>
              <a:rPr lang="en-US" sz="3200" dirty="0"/>
              <a:t>        +</a:t>
            </a:r>
            <a:r>
              <a:rPr lang="en-US" sz="3200" u="sng" dirty="0"/>
              <a:t>1110 </a:t>
            </a:r>
          </a:p>
          <a:p>
            <a:pPr marL="0" indent="0">
              <a:buNone/>
            </a:pPr>
            <a:r>
              <a:rPr lang="en-US" sz="3200" dirty="0"/>
              <a:t>        </a:t>
            </a:r>
            <a:r>
              <a:rPr lang="en-US" sz="3200" strike="sngStrike" dirty="0"/>
              <a:t>1011</a:t>
            </a:r>
            <a:r>
              <a:rPr lang="en-US" sz="3200" dirty="0"/>
              <a:t>0110    (6)</a:t>
            </a:r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0065480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4816-175C-0E4D-A0FA-1113A62D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Two’s Complement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E0308-10C6-3141-892C-4DE058692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are the negative or positive equivalents of the numbers below?</a:t>
            </a:r>
          </a:p>
          <a:p>
            <a:pPr marL="514350" indent="-514350">
              <a:buAutoNum type="alphaLcParenR"/>
            </a:pPr>
            <a:r>
              <a:rPr lang="en-US" dirty="0"/>
              <a:t>-4 (1100)</a:t>
            </a:r>
          </a:p>
          <a:p>
            <a:pPr marL="514350" indent="-514350">
              <a:buAutoNum type="alphaLcParenR"/>
            </a:pPr>
            <a:r>
              <a:rPr lang="en-US" dirty="0"/>
              <a:t>7 (0111)</a:t>
            </a:r>
          </a:p>
          <a:p>
            <a:pPr marL="514350" indent="-514350">
              <a:buAutoNum type="alphaLcParenR"/>
            </a:pPr>
            <a:r>
              <a:rPr lang="en-US" dirty="0"/>
              <a:t>3 (0011)</a:t>
            </a:r>
          </a:p>
          <a:p>
            <a:pPr marL="514350" indent="-514350">
              <a:buAutoNum type="alphaLcParenR"/>
            </a:pPr>
            <a:r>
              <a:rPr lang="en-US" dirty="0"/>
              <a:t>-8 (1000)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99823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4816-175C-0E4D-A0FA-1113A62D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Two’s Complement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E0308-10C6-3141-892C-4DE058692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are the negative or positive equivalents of the numbers below?</a:t>
            </a:r>
          </a:p>
          <a:p>
            <a:pPr marL="514350" indent="-514350">
              <a:buAutoNum type="alphaLcParenR"/>
            </a:pPr>
            <a:r>
              <a:rPr lang="en-US" dirty="0"/>
              <a:t>-4 (1100)</a:t>
            </a:r>
          </a:p>
          <a:p>
            <a:pPr marL="514350" indent="-514350">
              <a:buAutoNum type="alphaLcParenR"/>
            </a:pPr>
            <a:r>
              <a:rPr lang="en-US" dirty="0"/>
              <a:t>7 (0111)</a:t>
            </a:r>
          </a:p>
          <a:p>
            <a:pPr marL="514350" indent="-514350">
              <a:buAutoNum type="alphaLcParenR"/>
            </a:pPr>
            <a:r>
              <a:rPr lang="en-US" dirty="0"/>
              <a:t>3 (0011)</a:t>
            </a:r>
          </a:p>
          <a:p>
            <a:pPr marL="514350" indent="-514350">
              <a:buAutoNum type="alphaLcParenR"/>
            </a:pPr>
            <a:r>
              <a:rPr lang="en-US" dirty="0"/>
              <a:t>-8 (1000)</a:t>
            </a:r>
          </a:p>
          <a:p>
            <a:endParaRPr lang="en-US" dirty="0"/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7845836D-C726-E64C-B695-A7E34428AE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00800" y="1769390"/>
            <a:ext cx="4685211" cy="47244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66741750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Bits and Bytes</a:t>
            </a:r>
          </a:p>
          <a:p>
            <a:r>
              <a:rPr lang="en-US" dirty="0"/>
              <a:t>Hexadecimal</a:t>
            </a:r>
          </a:p>
          <a:p>
            <a:r>
              <a:rPr lang="en-US" dirty="0"/>
              <a:t>Integer Representations</a:t>
            </a:r>
          </a:p>
          <a:p>
            <a:r>
              <a:rPr lang="en-US" dirty="0"/>
              <a:t>Unsigned Integers</a:t>
            </a:r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dirty="0"/>
              <a:t>Signed Integers</a:t>
            </a:r>
          </a:p>
          <a:p>
            <a:r>
              <a:rPr lang="en-US" b="1" dirty="0">
                <a:solidFill>
                  <a:srgbClr val="C00000"/>
                </a:solidFill>
              </a:rPr>
              <a:t>Casting and Combining Types</a:t>
            </a:r>
          </a:p>
        </p:txBody>
      </p:sp>
    </p:spTree>
    <p:extLst>
      <p:ext uri="{BB962C8B-B14F-4D97-AF65-F5344CB8AC3E}">
        <p14:creationId xmlns:p14="http://schemas.microsoft.com/office/powerpoint/2010/main" val="97829614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DBBD5-976D-884A-811E-AE69C050F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Overflow and Underflow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7D7A4-BC41-674A-A8D4-822F146BA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exceed the </a:t>
            </a:r>
            <a:r>
              <a:rPr lang="en-US" b="1" dirty="0"/>
              <a:t>maximum</a:t>
            </a:r>
            <a:r>
              <a:rPr lang="en-US" dirty="0"/>
              <a:t> value of your bit representation, you </a:t>
            </a:r>
            <a:r>
              <a:rPr lang="en-US" i="1" dirty="0"/>
              <a:t>wrap around </a:t>
            </a:r>
            <a:r>
              <a:rPr lang="en-US" dirty="0"/>
              <a:t>or </a:t>
            </a:r>
            <a:r>
              <a:rPr lang="en-US" i="1" dirty="0"/>
              <a:t>overflow</a:t>
            </a:r>
            <a:r>
              <a:rPr lang="en-US" dirty="0"/>
              <a:t> back to the </a:t>
            </a:r>
            <a:r>
              <a:rPr lang="en-US" b="1" dirty="0"/>
              <a:t>smallest</a:t>
            </a:r>
            <a:r>
              <a:rPr lang="en-US" dirty="0"/>
              <a:t> bit representation.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0b1111 + 0b1 = 0b0000</a:t>
            </a:r>
          </a:p>
          <a:p>
            <a:endParaRPr lang="en-US" dirty="0"/>
          </a:p>
          <a:p>
            <a:r>
              <a:rPr lang="en-US" dirty="0"/>
              <a:t>If you go below the </a:t>
            </a:r>
            <a:r>
              <a:rPr lang="en-US" b="1" dirty="0"/>
              <a:t>minimum</a:t>
            </a:r>
            <a:r>
              <a:rPr lang="en-US" dirty="0"/>
              <a:t> value of your bit representation, you </a:t>
            </a:r>
            <a:r>
              <a:rPr lang="en-US" i="1" dirty="0"/>
              <a:t>wrap around </a:t>
            </a:r>
            <a:r>
              <a:rPr lang="en-US" dirty="0"/>
              <a:t>or </a:t>
            </a:r>
            <a:r>
              <a:rPr lang="en-US" i="1" dirty="0"/>
              <a:t>underflow</a:t>
            </a:r>
            <a:r>
              <a:rPr lang="en-US" dirty="0"/>
              <a:t> back to the </a:t>
            </a:r>
            <a:r>
              <a:rPr lang="en-US" b="1" dirty="0"/>
              <a:t>largest</a:t>
            </a:r>
            <a:r>
              <a:rPr lang="en-US" dirty="0"/>
              <a:t> bit representation.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0b0000 - 0b1 = 0b1111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43551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9FF00-79AD-6246-B1B4-CCE1D2BBC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 and Max Integer Values</a:t>
            </a:r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207A1275-AABF-C74A-945C-E26F9C7FC0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9825075"/>
              </p:ext>
            </p:extLst>
          </p:nvPr>
        </p:nvGraphicFramePr>
        <p:xfrm>
          <a:off x="0" y="1122334"/>
          <a:ext cx="12191999" cy="5620848"/>
        </p:xfrm>
        <a:graphic>
          <a:graphicData uri="http://schemas.openxmlformats.org/drawingml/2006/table">
            <a:tbl>
              <a:tblPr/>
              <a:tblGrid>
                <a:gridCol w="2049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235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08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468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5168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67914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 b="1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Type</a:t>
                      </a:r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 b="1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Width (bytes)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 b="1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Width (bits)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 b="1" dirty="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Min in hex (name)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 b="1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Max in hex (name)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652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char</a:t>
                      </a:r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1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80 (CHAR_MIN)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7F (CHAR_MAX)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652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unsigned char</a:t>
                      </a:r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1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FF (UCHAR_MAX)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652"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652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short</a:t>
                      </a:r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16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8000 (SHRT_MIN)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7FFF (SHRT_MAX)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7179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unsigned short</a:t>
                      </a:r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16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FFFF (USHRT_MAX)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0652"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0652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int</a:t>
                      </a:r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4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32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80000000 (INT_MIN)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7FFFFFFF (INT_MAX)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0652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unsigned int</a:t>
                      </a:r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4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32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FFFFFFFF (UINT_MAX)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0652"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 sz="3300">
                          <a:latin typeface="Courier"/>
                          <a:ea typeface="Courier"/>
                          <a:cs typeface="Courier"/>
                          <a:sym typeface="Courier"/>
                        </a:defRPr>
                      </a:pPr>
                      <a:endParaRPr sz="1900" dirty="0"/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87179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long</a:t>
                      </a:r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64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8000000000000000 (LONG_MIN)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7FFFFFFFFFFFFFFF (LONG_MAX)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254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87179"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 dirty="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unsigned long</a:t>
                      </a:r>
                    </a:p>
                  </a:txBody>
                  <a:tcPr marL="29097" marR="29097" marT="29097" marB="29097" anchor="ctr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8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64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254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900" dirty="0">
                          <a:solidFill>
                            <a:srgbClr val="444444"/>
                          </a:solidFill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FFFFFFFFFFFFFFFF (ULONG_MAX)</a:t>
                      </a:r>
                    </a:p>
                  </a:txBody>
                  <a:tcPr marL="29097" marR="29097" marT="29097" marB="29097" anchor="ctr" horzOverflow="overflow">
                    <a:lnL w="254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254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432132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666AF-070E-5A4D-9F31-36A29EB17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Overflow and Underflow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7EAE66B-098A-9944-AB24-BEA4E439946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800600" y="2362200"/>
            <a:ext cx="3200400" cy="3200400"/>
          </a:xfrm>
          <a:prstGeom prst="ellipse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49145D6-7143-FF4C-A1E3-5495AAAC5A43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6225915" y="2232865"/>
            <a:ext cx="84840" cy="38605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D07CC66-2F35-8F45-AA06-BE63DA30E781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6414153" y="5355210"/>
            <a:ext cx="62063" cy="4147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AFEB4F2-1CAB-3A46-A860-B770B209ABF4}"/>
              </a:ext>
            </a:extLst>
          </p:cNvPr>
          <p:cNvCxnSpPr/>
          <p:nvPr>
            <p:custDataLst>
              <p:tags r:id="rId4"/>
            </p:custDataLst>
          </p:nvPr>
        </p:nvCxnSpPr>
        <p:spPr>
          <a:xfrm flipH="1">
            <a:off x="6408790" y="2209800"/>
            <a:ext cx="65987" cy="40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93964A8-0D56-8046-8B87-06135ABE4F9E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 flipH="1">
            <a:off x="6224048" y="5355210"/>
            <a:ext cx="65987" cy="40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ABD0EF19-A23B-514F-A8AF-E8E8007CFC41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349440" y="1896640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000…000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296026D-095B-284A-8025-71CA1FCAF563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5211931" y="1900819"/>
            <a:ext cx="1133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111…111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0FE0CF-F996-3241-B7C6-67AE33C6B001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6400800" y="5753963"/>
            <a:ext cx="1146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011…111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B86892-F18E-9843-84AF-9D0D672F2D9E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5182377" y="5754906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100…000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B1BB9F-51E6-D840-959E-F4BEE39002DD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6962960" y="2128317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000…001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91C741-AAE0-ED47-ABD9-2B6204B10837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7438098" y="2380745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9BB0E58-84DA-AA43-9FAC-36CCB15093CA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7768653" y="2698388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57FAC69-857B-2845-AEEB-2096DAE1AF30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4634616" y="2148989"/>
            <a:ext cx="1133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111…110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DFC6539-0320-1044-A0E5-5DEC41C58273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4176897" y="2414361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6FBE2B-6A40-2943-BC32-D676D04690DF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3939490" y="2723246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1CBE296-502E-3F44-A7E9-B68792380BFB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4807461" y="5469983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100…001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DDF18CE-D646-E649-9E99-D99E640AF46E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4303817" y="5194389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100…010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2AAD6A3-9C83-5449-B579-44F5A6E678DA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6949504" y="5469983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011…110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785D266-D9FF-A54F-9381-C93DE8C1D21B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7408530" y="5170544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011…101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1A2DCC-2454-ED4F-B549-1D0D8CF7F587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8225696" y="1785818"/>
            <a:ext cx="4764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+1</a:t>
            </a:r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AE463E7A-9F50-5E4F-89F7-06EAE80B455C}"/>
              </a:ext>
            </a:extLst>
          </p:cNvPr>
          <p:cNvCxnSpPr>
            <a:stCxn id="9" idx="3"/>
            <a:endCxn id="13" idx="3"/>
          </p:cNvCxnSpPr>
          <p:nvPr>
            <p:custDataLst>
              <p:tags r:id="rId21"/>
            </p:custDataLst>
          </p:nvPr>
        </p:nvCxnSpPr>
        <p:spPr>
          <a:xfrm>
            <a:off x="7534380" y="2081306"/>
            <a:ext cx="613520" cy="231677"/>
          </a:xfrm>
          <a:prstGeom prst="curvedConnector3">
            <a:avLst>
              <a:gd name="adj1" fmla="val 16770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F204946-B16C-364F-94E4-F01F8F21A54F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>
            <a:off x="6030129" y="1287494"/>
            <a:ext cx="4764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+1</a:t>
            </a:r>
          </a:p>
        </p:txBody>
      </p: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CD2B5033-E7B0-B942-9470-2E0B13893B94}"/>
              </a:ext>
            </a:extLst>
          </p:cNvPr>
          <p:cNvCxnSpPr>
            <a:stCxn id="10" idx="0"/>
          </p:cNvCxnSpPr>
          <p:nvPr>
            <p:custDataLst>
              <p:tags r:id="rId23"/>
            </p:custDataLst>
          </p:nvPr>
        </p:nvCxnSpPr>
        <p:spPr>
          <a:xfrm rot="16200000" flipH="1">
            <a:off x="6286569" y="1393130"/>
            <a:ext cx="43309" cy="1058687"/>
          </a:xfrm>
          <a:prstGeom prst="curvedConnector4">
            <a:avLst>
              <a:gd name="adj1" fmla="val -573241"/>
              <a:gd name="adj2" fmla="val 9813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6CB778E8-188B-1D45-AF88-1E96996CC949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6044317" y="6314480"/>
            <a:ext cx="4764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+1</a:t>
            </a:r>
          </a:p>
        </p:txBody>
      </p: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A7A677D0-056F-214C-9C5C-D4CC2C55B978}"/>
              </a:ext>
            </a:extLst>
          </p:cNvPr>
          <p:cNvCxnSpPr/>
          <p:nvPr>
            <p:custDataLst>
              <p:tags r:id="rId25"/>
            </p:custDataLst>
          </p:nvPr>
        </p:nvCxnSpPr>
        <p:spPr>
          <a:xfrm rot="5400000" flipH="1">
            <a:off x="6335258" y="5461396"/>
            <a:ext cx="14019" cy="1199284"/>
          </a:xfrm>
          <a:prstGeom prst="curvedConnector4">
            <a:avLst>
              <a:gd name="adj1" fmla="val -1630644"/>
              <a:gd name="adj2" fmla="val 9849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DB0EDAB5-BA56-8F4D-BA47-FA6858D4E9ED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>
            <a:off x="8095261" y="375066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315CD92-0DA4-0643-8B14-3E3170EC68D7}"/>
              </a:ext>
            </a:extLst>
          </p:cNvPr>
          <p:cNvSpPr/>
          <p:nvPr>
            <p:custDataLst>
              <p:tags r:id="rId27"/>
            </p:custDataLst>
          </p:nvPr>
        </p:nvSpPr>
        <p:spPr>
          <a:xfrm>
            <a:off x="4262131" y="381520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844193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5" grpId="0"/>
      <p:bldP spid="27" grpId="0"/>
      <p:bldP spid="29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D1DC0-6694-3045-9EF1-ED3073675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Bit At A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CA9BF-F6C6-2746-94C9-6E8124827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combine bits, like with base-10 numbers, to represent more data.  </a:t>
            </a:r>
            <a:r>
              <a:rPr lang="en-US" b="1" dirty="0"/>
              <a:t>8 bits = 1 byte</a:t>
            </a:r>
            <a:r>
              <a:rPr lang="en-US" dirty="0"/>
              <a:t>.</a:t>
            </a:r>
          </a:p>
          <a:p>
            <a:r>
              <a:rPr lang="en-US" dirty="0"/>
              <a:t>Computer memory is just a large array of bytes!  It is </a:t>
            </a:r>
            <a:r>
              <a:rPr lang="en-US" i="1" dirty="0"/>
              <a:t>byte-addressable</a:t>
            </a:r>
            <a:r>
              <a:rPr lang="en-US" dirty="0"/>
              <a:t>; you can’t address (store location of) a bit; only a byte.</a:t>
            </a:r>
          </a:p>
          <a:p>
            <a:r>
              <a:rPr lang="en-US" dirty="0"/>
              <a:t>Computers still fundamentally operate on bits; we have just gotten more creative about how to represent different data as bits!</a:t>
            </a:r>
          </a:p>
          <a:p>
            <a:pPr lvl="1"/>
            <a:r>
              <a:rPr lang="en-US" dirty="0"/>
              <a:t>Images</a:t>
            </a:r>
          </a:p>
          <a:p>
            <a:pPr lvl="1"/>
            <a:r>
              <a:rPr lang="en-US" dirty="0"/>
              <a:t>Audio</a:t>
            </a:r>
          </a:p>
          <a:p>
            <a:pPr lvl="1"/>
            <a:r>
              <a:rPr lang="en-US" dirty="0"/>
              <a:t>Video</a:t>
            </a:r>
          </a:p>
          <a:p>
            <a:pPr lvl="1"/>
            <a:r>
              <a:rPr lang="en-US" dirty="0"/>
              <a:t>Text</a:t>
            </a:r>
          </a:p>
          <a:p>
            <a:pPr lvl="1"/>
            <a:r>
              <a:rPr lang="en-US" dirty="0"/>
              <a:t>And more…</a:t>
            </a:r>
          </a:p>
        </p:txBody>
      </p:sp>
    </p:spTree>
    <p:extLst>
      <p:ext uri="{BB962C8B-B14F-4D97-AF65-F5344CB8AC3E}">
        <p14:creationId xmlns:p14="http://schemas.microsoft.com/office/powerpoint/2010/main" val="856839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946D4-E507-B340-96E7-DAF34A340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Overflow</a:t>
            </a:r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17EB5E20-688C-6040-ACAD-1809577E0246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375800" y="1593130"/>
            <a:ext cx="5479582" cy="46305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b="1" dirty="0"/>
              <a:t>At which points can overflow occur for signed and unsigned </a:t>
            </a:r>
            <a:r>
              <a:rPr lang="en-US" b="1" dirty="0" err="1"/>
              <a:t>int</a:t>
            </a:r>
            <a:r>
              <a:rPr lang="en-US" b="1" dirty="0"/>
              <a:t>? </a:t>
            </a:r>
            <a:r>
              <a:rPr lang="en-US" sz="1600" i="1" dirty="0"/>
              <a:t>(assume binary values shown are all 32 bits)</a:t>
            </a:r>
          </a:p>
          <a:p>
            <a:pPr marL="342900" lvl="1" indent="-342900" fontAlgn="auto">
              <a:spcAft>
                <a:spcPts val="0"/>
              </a:spcAft>
              <a:buFont typeface="+mj-lt"/>
              <a:buAutoNum type="alphaUcPeriod"/>
            </a:pPr>
            <a:r>
              <a:rPr lang="en-US" dirty="0"/>
              <a:t>Signed and unsigned can both overflow at points X and Y</a:t>
            </a:r>
          </a:p>
          <a:p>
            <a:pPr marL="342900" lvl="1" indent="-342900" fontAlgn="auto">
              <a:spcAft>
                <a:spcPts val="0"/>
              </a:spcAft>
              <a:buFont typeface="+mj-lt"/>
              <a:buAutoNum type="alphaUcPeriod"/>
            </a:pPr>
            <a:r>
              <a:rPr lang="en-US" dirty="0"/>
              <a:t>Signed can overflow only at X, unsigned only at Y</a:t>
            </a:r>
          </a:p>
          <a:p>
            <a:pPr marL="342900" lvl="1" indent="-342900" fontAlgn="auto">
              <a:spcAft>
                <a:spcPts val="0"/>
              </a:spcAft>
              <a:buFont typeface="+mj-lt"/>
              <a:buAutoNum type="alphaUcPeriod"/>
            </a:pPr>
            <a:r>
              <a:rPr lang="en-US" dirty="0"/>
              <a:t>Signed can overflow only at Y, unsigned only at X</a:t>
            </a:r>
          </a:p>
          <a:p>
            <a:pPr marL="342900" lvl="1" indent="-342900" fontAlgn="auto">
              <a:spcAft>
                <a:spcPts val="0"/>
              </a:spcAft>
              <a:buFont typeface="+mj-lt"/>
              <a:buAutoNum type="alphaUcPeriod"/>
            </a:pPr>
            <a:r>
              <a:rPr lang="en-US" dirty="0"/>
              <a:t>Signed can overflow at X and Y, unsigned only at X</a:t>
            </a:r>
          </a:p>
          <a:p>
            <a:pPr marL="342900" lvl="1" indent="-342900" fontAlgn="auto">
              <a:spcAft>
                <a:spcPts val="0"/>
              </a:spcAft>
              <a:buFont typeface="+mj-lt"/>
              <a:buAutoNum type="alphaUcPeriod"/>
            </a:pPr>
            <a:r>
              <a:rPr lang="en-US" dirty="0"/>
              <a:t>Other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2144AFA-4788-DB41-93D0-290E4D2AFB0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8666860" y="2676500"/>
            <a:ext cx="311304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</a:rPr>
              <a:t>X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ACB775-8649-A548-94AA-19229B8A6BD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667996" y="4805752"/>
            <a:ext cx="304892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l"/>
            <a:r>
              <a:rPr lang="en-US" b="1" dirty="0">
                <a:solidFill>
                  <a:schemeClr val="tx1"/>
                </a:solidFill>
              </a:rPr>
              <a:t>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B294D96-4BBF-C847-9382-1A067694ABC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7294127" y="2370560"/>
            <a:ext cx="3200400" cy="3200400"/>
          </a:xfrm>
          <a:prstGeom prst="ellipse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9E7E339-E21E-3C4E-B81A-EB43DEEE5DAA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8719442" y="2241225"/>
            <a:ext cx="84840" cy="38605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6EF31B8-15F6-7C4B-9967-66D8162FE94B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8907680" y="5363570"/>
            <a:ext cx="62063" cy="4147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90F361-106C-7A43-A904-1D4EE03DBE29}"/>
              </a:ext>
            </a:extLst>
          </p:cNvPr>
          <p:cNvCxnSpPr/>
          <p:nvPr>
            <p:custDataLst>
              <p:tags r:id="rId7"/>
            </p:custDataLst>
          </p:nvPr>
        </p:nvCxnSpPr>
        <p:spPr>
          <a:xfrm flipH="1">
            <a:off x="8902317" y="2218160"/>
            <a:ext cx="65987" cy="40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BF6D1B-24F3-5A4C-9EF8-E33251086385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 flipH="1">
            <a:off x="8717575" y="5363570"/>
            <a:ext cx="65987" cy="40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DDFD24E5-FD6A-214C-9474-DE626A4FF118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8842967" y="1905000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/>
              <a:t>000…000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1293147-37C2-B947-B6D0-9C6A51CD1A0B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7705458" y="1909179"/>
            <a:ext cx="1133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/>
              <a:t>111…111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9D092A3-A430-1147-9F6C-C04BEBF6780F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8894327" y="5762323"/>
            <a:ext cx="1146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/>
              <a:t>011…111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5542F1-5362-164C-AFE9-24B3886DB43F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7675904" y="5763266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b="1" dirty="0"/>
              <a:t>100…000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CC4C19-D38D-CF49-82AB-BC84123089E1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9456487" y="2136677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000…001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EED5737-C5BA-184A-8009-D6005790A4CA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9931625" y="2389105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000…010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DAB564-0D9A-FC4A-9E0B-0FEE08F92A56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10262180" y="2706748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000…011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223969-D240-F749-B9D2-1E27DEB62809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7128143" y="2157349"/>
            <a:ext cx="1133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111…110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B6C2DC-6510-3341-95AF-8609411BFC3A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6670424" y="2422721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111…101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E8E061-F1D5-384D-A232-6B4DE0EABFDF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6433017" y="2731606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111…100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7CF762-3C2B-CC40-A485-33D62576FBB0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7300988" y="5478343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100…001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46EFA14-D13D-4C43-B954-DB26B2262276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6797344" y="5202749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100…010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A9127E1-088E-A244-8455-5FCD2973E185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9443031" y="5478343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011…110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C6B3D66-054D-834B-8BE4-6F0642A9ED61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>
            <a:off x="9902057" y="5178904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011…101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CB4C49-208E-3649-9EF4-07DD9E44F96C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10588788" y="375902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…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C08A2BB-1947-3644-ACDD-FFBD94A2C218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6755658" y="3823565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7545615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70F34-C77E-4148-8FE0-AE5019124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Unsigned Integers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8F9F00F-5814-0D4C-8BE7-40D527E2C1C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34776" y="2299196"/>
            <a:ext cx="3200400" cy="3200400"/>
          </a:xfrm>
          <a:prstGeom prst="ellipse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6C4C53-4B69-AB4A-A189-0646B4FF79EF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6160091" y="2169861"/>
            <a:ext cx="84840" cy="38605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A254A2-9AB1-F942-81D2-71BF7878F8A8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 flipH="1">
            <a:off x="6342966" y="2146796"/>
            <a:ext cx="65987" cy="40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468E642-6D4F-B149-92D9-8EB617F099C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283616" y="1833636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000…000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FCAE65-4996-404C-AECA-543F9D24E74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5146107" y="1837815"/>
            <a:ext cx="1133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111…111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E01691-1386-4F48-901F-EBD8C5B66062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334976" y="5690959"/>
            <a:ext cx="1146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011…111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10F14-0BEB-6648-89B5-CB33107158E8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5116553" y="5691902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100…000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BB199A-08B5-6D46-B1DB-14C5AEC62B8B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6897136" y="2065313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000…001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DF69A0-EF70-EE4B-B7C7-BFAE8AA06CC0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7372274" y="231774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E2D2C6-C434-0F43-85BC-B81771C47CE8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7702829" y="2635384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59D8C6-3468-594B-9C54-4A350296F46E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4568792" y="2085985"/>
            <a:ext cx="1133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111…110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04DCC4-8221-B842-9829-B298349584C8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4111073" y="2351357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BE35184-4501-EC48-AAD2-D5B2C356FECA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3873666" y="2660242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1BD065-9D66-D24A-9996-22BA8B441C6A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4741637" y="5406979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100…001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9BEEB3-4241-F948-BF75-7580520166B1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4237993" y="5131385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100…010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04AF9C-5BC9-084B-85F4-C6C868E30390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6883680" y="5406979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011…110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C914A-EA59-6545-8FCB-AB73D825AA2B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7342706" y="5107540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011…101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BDB04DC-A194-2941-BED8-C11678AD32A9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8029437" y="3687657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4E4C44-B9B3-F248-8633-FD92963555BC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4196307" y="375220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424785A-3226-B940-B689-7A3C17F4EB76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6607894" y="1174452"/>
            <a:ext cx="49885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0</a:t>
            </a:r>
            <a:endParaRPr lang="en-US" sz="4400" dirty="0"/>
          </a:p>
        </p:txBody>
      </p:sp>
      <p:sp>
        <p:nvSpPr>
          <p:cNvPr id="24" name="Curved Left Arrow 23">
            <a:extLst>
              <a:ext uri="{FF2B5EF4-FFF2-40B4-BE49-F238E27FC236}">
                <a16:creationId xmlns:a16="http://schemas.microsoft.com/office/drawing/2014/main" id="{C71A7D65-96E4-C141-82AF-0257A244FDE7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7315200" y="1275734"/>
            <a:ext cx="2216317" cy="5507626"/>
          </a:xfrm>
          <a:prstGeom prst="curvedLeftArrow">
            <a:avLst>
              <a:gd name="adj1" fmla="val 25000"/>
              <a:gd name="adj2" fmla="val 45993"/>
              <a:gd name="adj3" fmla="val 25000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Curved Left Arrow 24">
            <a:extLst>
              <a:ext uri="{FF2B5EF4-FFF2-40B4-BE49-F238E27FC236}">
                <a16:creationId xmlns:a16="http://schemas.microsoft.com/office/drawing/2014/main" id="{0BF5152D-FB0E-C148-9F58-512475481316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 rot="10800000">
            <a:off x="3121165" y="1145583"/>
            <a:ext cx="2216317" cy="5507626"/>
          </a:xfrm>
          <a:prstGeom prst="curvedLeftArrow">
            <a:avLst>
              <a:gd name="adj1" fmla="val 25000"/>
              <a:gd name="adj2" fmla="val 45993"/>
              <a:gd name="adj3" fmla="val 25000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75C2369-2940-8540-B73C-0461A492EBE1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3359324" y="1133471"/>
            <a:ext cx="280076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≈+4billion</a:t>
            </a:r>
            <a:endParaRPr lang="en-US" sz="44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37CFBC-590D-5F49-A684-D88F5764BF85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5470224" y="2593442"/>
            <a:ext cx="18258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i="1" dirty="0"/>
              <a:t>Discontinuity means overflow possible here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47F16C-A43B-0145-8A60-5641EBD45C77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 rot="5400000">
            <a:off x="8396010" y="3602762"/>
            <a:ext cx="3057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</a:rPr>
              <a:t>Increasing </a:t>
            </a:r>
            <a:r>
              <a:rPr lang="en-US" sz="1800" u="sng" dirty="0">
                <a:solidFill>
                  <a:srgbClr val="00B050"/>
                </a:solidFill>
              </a:rPr>
              <a:t>positive</a:t>
            </a:r>
            <a:r>
              <a:rPr lang="en-US" sz="1800" dirty="0">
                <a:solidFill>
                  <a:srgbClr val="00B050"/>
                </a:solidFill>
              </a:rPr>
              <a:t> </a:t>
            </a:r>
            <a:r>
              <a:rPr lang="en-US" sz="1800" u="sng" dirty="0">
                <a:solidFill>
                  <a:srgbClr val="00B050"/>
                </a:solidFill>
              </a:rPr>
              <a:t>numbers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4664EB6-2911-8945-A7B1-854D9F5A3A22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 rot="16200000">
            <a:off x="909067" y="3714730"/>
            <a:ext cx="3698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</a:rPr>
              <a:t>More increasing </a:t>
            </a:r>
            <a:r>
              <a:rPr lang="en-US" sz="1800" u="sng" dirty="0">
                <a:solidFill>
                  <a:srgbClr val="00B050"/>
                </a:solidFill>
              </a:rPr>
              <a:t>positive</a:t>
            </a:r>
            <a:r>
              <a:rPr lang="en-US" sz="1800" dirty="0">
                <a:solidFill>
                  <a:srgbClr val="00B050"/>
                </a:solidFill>
              </a:rPr>
              <a:t> </a:t>
            </a:r>
            <a:r>
              <a:rPr lang="en-US" sz="1800" u="sng" dirty="0">
                <a:solidFill>
                  <a:srgbClr val="00B050"/>
                </a:solidFill>
              </a:rPr>
              <a:t>numbers</a:t>
            </a:r>
          </a:p>
        </p:txBody>
      </p:sp>
    </p:spTree>
    <p:extLst>
      <p:ext uri="{BB962C8B-B14F-4D97-AF65-F5344CB8AC3E}">
        <p14:creationId xmlns:p14="http://schemas.microsoft.com/office/powerpoint/2010/main" val="415138890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880FB-EFC1-0D4F-8078-3EAC864B6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Signed Numbers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A760B0-3481-7945-90D9-565168F4B9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658576" y="2166462"/>
            <a:ext cx="3200400" cy="3200400"/>
          </a:xfrm>
          <a:prstGeom prst="ellipse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BAEE46-2F3A-714E-9CD2-4E555DB8B9D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207416" y="1700902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000…000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F6D202-3065-AD4A-883D-14043D41496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069907" y="1705081"/>
            <a:ext cx="1133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111…111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FF5591-FBB8-8449-BBF4-C83ECA66D5F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258776" y="5558225"/>
            <a:ext cx="1146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011…111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BEDA11-C56C-A14F-BD6F-0A3229815ED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5040353" y="5559168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100…000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850919-3AFC-3C47-B82F-F206052E4BC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820936" y="1932579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000…001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D2F06-6439-9C4F-AA6B-4678522047B1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7296074" y="2185007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99B30E-F0DD-3F42-A13B-B06B2E602F24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626629" y="2502650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496763-05CE-0F4A-8FAC-E14CFC988D4A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492592" y="1953251"/>
            <a:ext cx="1133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111…110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77F919-BD0B-2B46-AE23-595C2094E5C1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4034873" y="2218623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9C0C57-AE2E-A64B-819D-9C4A57136FE3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3797466" y="2527508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FCF660-5182-7A4D-96B2-8460311D7BC1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4665437" y="5274245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100…001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DB485B0-B1B4-7643-9F79-7D924F454777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4161793" y="499865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100…010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38A493-65EA-3840-A20F-FE71484EDC20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6807480" y="5274245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011…110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E1513F-F773-814D-81FD-7084EBF66DB2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7266506" y="4974806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011…101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B8D4F0C-FE70-EC44-8673-03FB77AD64A9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7953237" y="3554923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00FEA5-7715-0841-AF45-DF2FD58949A7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4120107" y="3619467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06F2FE-8D8B-DF44-BABB-7457D9C00529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6521255" y="1053932"/>
            <a:ext cx="49885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0</a:t>
            </a:r>
            <a:endParaRPr lang="en-US" sz="4400" dirty="0"/>
          </a:p>
        </p:txBody>
      </p:sp>
      <p:sp>
        <p:nvSpPr>
          <p:cNvPr id="22" name="Curved Left Arrow 21">
            <a:extLst>
              <a:ext uri="{FF2B5EF4-FFF2-40B4-BE49-F238E27FC236}">
                <a16:creationId xmlns:a16="http://schemas.microsoft.com/office/drawing/2014/main" id="{95CC70B9-E0B6-354D-8CD8-8EC9E431A875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7239000" y="1143000"/>
            <a:ext cx="2216317" cy="5507626"/>
          </a:xfrm>
          <a:prstGeom prst="curvedLeftArrow">
            <a:avLst>
              <a:gd name="adj1" fmla="val 25000"/>
              <a:gd name="adj2" fmla="val 45993"/>
              <a:gd name="adj3" fmla="val 25000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Curved Left Arrow 22">
            <a:extLst>
              <a:ext uri="{FF2B5EF4-FFF2-40B4-BE49-F238E27FC236}">
                <a16:creationId xmlns:a16="http://schemas.microsoft.com/office/drawing/2014/main" id="{4F6BF213-372D-4744-9793-D0C81632368F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 rot="10800000">
            <a:off x="3113512" y="1053932"/>
            <a:ext cx="2216317" cy="5404538"/>
          </a:xfrm>
          <a:prstGeom prst="curvedLeftArrow">
            <a:avLst>
              <a:gd name="adj1" fmla="val 25000"/>
              <a:gd name="adj2" fmla="val 45993"/>
              <a:gd name="adj3" fmla="val 25000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7ECB58B-9A6E-6145-8EC9-E4F209623410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5416785" y="1075380"/>
            <a:ext cx="68640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-1</a:t>
            </a:r>
            <a:endParaRPr lang="en-US" sz="4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880BC3C-9851-9645-BDDE-754090E57F2F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>
            <a:off x="5470227" y="4251737"/>
            <a:ext cx="18258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i="1" dirty="0"/>
              <a:t>Discontinuity means overflow possible here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78CABEE-83C3-4645-B8A3-3E7627E02A39}"/>
              </a:ext>
            </a:extLst>
          </p:cNvPr>
          <p:cNvCxnSpPr/>
          <p:nvPr>
            <p:custDataLst>
              <p:tags r:id="rId23"/>
            </p:custDataLst>
          </p:nvPr>
        </p:nvCxnSpPr>
        <p:spPr>
          <a:xfrm>
            <a:off x="6272129" y="5159472"/>
            <a:ext cx="62063" cy="4147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2F2B6DD-B069-B740-8C84-8CE849D3C715}"/>
              </a:ext>
            </a:extLst>
          </p:cNvPr>
          <p:cNvCxnSpPr/>
          <p:nvPr>
            <p:custDataLst>
              <p:tags r:id="rId24"/>
            </p:custDataLst>
          </p:nvPr>
        </p:nvCxnSpPr>
        <p:spPr>
          <a:xfrm flipH="1">
            <a:off x="6082024" y="5159472"/>
            <a:ext cx="65987" cy="40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AFAFDC2-C068-5049-A066-91610AF861E9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 rot="5400000">
            <a:off x="8319810" y="3470028"/>
            <a:ext cx="3057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</a:rPr>
              <a:t>Increasing </a:t>
            </a:r>
            <a:r>
              <a:rPr lang="en-US" sz="1800" u="sng" dirty="0">
                <a:solidFill>
                  <a:srgbClr val="00B050"/>
                </a:solidFill>
              </a:rPr>
              <a:t>positive numbers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F477C5-73B6-364E-84A2-A980FC10A0EB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 rot="16200000">
            <a:off x="180429" y="3387692"/>
            <a:ext cx="45961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u="sng" dirty="0">
                <a:solidFill>
                  <a:srgbClr val="0070C0"/>
                </a:solidFill>
              </a:rPr>
              <a:t>Negative numbers</a:t>
            </a:r>
            <a:r>
              <a:rPr lang="en-US" sz="1800" dirty="0">
                <a:solidFill>
                  <a:srgbClr val="0070C0"/>
                </a:solidFill>
              </a:rPr>
              <a:t> becoming less negative </a:t>
            </a:r>
          </a:p>
          <a:p>
            <a:pPr algn="l"/>
            <a:r>
              <a:rPr lang="en-US" sz="1800" dirty="0">
                <a:solidFill>
                  <a:srgbClr val="0070C0"/>
                </a:solidFill>
              </a:rPr>
              <a:t>(i.e. increasing)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921621-6218-3746-85E9-31765C20574C}"/>
              </a:ext>
            </a:extLst>
          </p:cNvPr>
          <p:cNvSpPr/>
          <p:nvPr>
            <p:custDataLst>
              <p:tags r:id="rId27"/>
            </p:custDataLst>
          </p:nvPr>
        </p:nvSpPr>
        <p:spPr>
          <a:xfrm>
            <a:off x="6082024" y="5717874"/>
            <a:ext cx="280076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≈+2billion</a:t>
            </a:r>
            <a:endParaRPr lang="en-US" sz="4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EDD42FD-31F2-574C-9FDE-533C5B8884B1}"/>
              </a:ext>
            </a:extLst>
          </p:cNvPr>
          <p:cNvSpPr/>
          <p:nvPr>
            <p:custDataLst>
              <p:tags r:id="rId28"/>
            </p:custDataLst>
          </p:nvPr>
        </p:nvSpPr>
        <p:spPr>
          <a:xfrm>
            <a:off x="4177271" y="6110898"/>
            <a:ext cx="26581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≈-2billion</a:t>
            </a:r>
            <a:endParaRPr lang="en-US" sz="4400" dirty="0"/>
          </a:p>
        </p:txBody>
      </p:sp>
      <p:pic>
        <p:nvPicPr>
          <p:cNvPr id="32" name="Picture 2" descr="http://static.vibe.com/files/photo_gallery_images/vibe-psy-gangnam-2.jpg">
            <a:extLst>
              <a:ext uri="{FF2B5EF4-FFF2-40B4-BE49-F238E27FC236}">
                <a16:creationId xmlns:a16="http://schemas.microsoft.com/office/drawing/2014/main" id="{17E81038-1BD3-2B46-BBC3-23B0DAFAFBF6}"/>
              </a:ext>
            </a:extLst>
          </p:cNvPr>
          <p:cNvPicPr>
            <a:picLocks noChangeAspect="1" noChangeArrowheads="1"/>
          </p:cNvPicPr>
          <p:nvPr>
            <p:custDataLst>
              <p:tags r:id="rId29"/>
            </p:custDataLst>
          </p:nvPr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960" y="4839515"/>
            <a:ext cx="1202365" cy="1199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37EA289B-169D-BE4B-A5F2-8BDB96D0D8B7}"/>
              </a:ext>
            </a:extLst>
          </p:cNvPr>
          <p:cNvSpPr/>
          <p:nvPr>
            <p:custDataLst>
              <p:tags r:id="rId30"/>
            </p:custDataLst>
          </p:nvPr>
        </p:nvSpPr>
        <p:spPr>
          <a:xfrm>
            <a:off x="7468091" y="1334618"/>
            <a:ext cx="8290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+1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823971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DB649-3A10-454D-8EDE-3897FB04E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Overflow In Practice: PSY</a:t>
            </a:r>
          </a:p>
        </p:txBody>
      </p:sp>
      <p:pic>
        <p:nvPicPr>
          <p:cNvPr id="4" name="Picture 2" descr="http://www.exploringbinary.com/wp-content/uploads/Gangnam.NegCount.png">
            <a:extLst>
              <a:ext uri="{FF2B5EF4-FFF2-40B4-BE49-F238E27FC236}">
                <a16:creationId xmlns:a16="http://schemas.microsoft.com/office/drawing/2014/main" id="{6B390432-61D8-314C-9B75-7AD5416AECD0}"/>
              </a:ext>
            </a:extLst>
          </p:cNvPr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633" y="1444942"/>
            <a:ext cx="10762734" cy="199309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3178F3-4A5A-5C45-A778-D6E3A91B5E9D}"/>
              </a:ext>
            </a:extLst>
          </p:cNvPr>
          <p:cNvSpPr txBox="1"/>
          <p:nvPr/>
        </p:nvSpPr>
        <p:spPr>
          <a:xfrm>
            <a:off x="679761" y="3739983"/>
            <a:ext cx="107976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YouTube: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“We never thought a video would be watched in numbers greater than a 32-bit integer (=2,147,483,647 views), but that was before we met PSY. "Gangnam Style" has been viewed so many times we had to upgrade to a 64-bit integer (9,223,372,036,854,775,808)!”</a:t>
            </a:r>
          </a:p>
        </p:txBody>
      </p:sp>
    </p:spTree>
    <p:extLst>
      <p:ext uri="{BB962C8B-B14F-4D97-AF65-F5344CB8AC3E}">
        <p14:creationId xmlns:p14="http://schemas.microsoft.com/office/powerpoint/2010/main" val="11430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C7BA4-934E-E24B-BF18-E814C2D2A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Overflow In Practice: Timestamps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0098D-520D-CE41-9212-314B37A0C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systems store timestamps as </a:t>
            </a:r>
            <a:r>
              <a:rPr lang="en-US" b="1" dirty="0"/>
              <a:t>the number of seconds since Jan. 1, 1970</a:t>
            </a:r>
            <a:r>
              <a:rPr lang="en-US" dirty="0"/>
              <a:t> in a </a:t>
            </a:r>
            <a:r>
              <a:rPr lang="en-US" b="1" dirty="0"/>
              <a:t>signed 32-bit integer</a:t>
            </a:r>
            <a:r>
              <a:rPr lang="en-US" dirty="0"/>
              <a:t>.</a:t>
            </a:r>
          </a:p>
          <a:p>
            <a:r>
              <a:rPr lang="en-US" b="1" dirty="0"/>
              <a:t>Problem:</a:t>
            </a:r>
            <a:r>
              <a:rPr lang="en-US" dirty="0"/>
              <a:t> the latest timestamp that can be represented this way is 3:14:07 UTC on Jan. 13 2038!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9315506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82B07-2CA4-3F44-9A40-DF81E15B5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Underflow In Practice: Gandhi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B0E5CE-F7C4-454E-B578-3DDB045AD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98782" y="1676400"/>
            <a:ext cx="5979228" cy="374171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81A1586-81E8-E549-ACE1-F35BEF3EA440}"/>
              </a:ext>
            </a:extLst>
          </p:cNvPr>
          <p:cNvSpPr txBox="1">
            <a:spLocks/>
          </p:cNvSpPr>
          <p:nvPr/>
        </p:nvSpPr>
        <p:spPr bwMode="auto">
          <a:xfrm>
            <a:off x="152400" y="1295400"/>
            <a:ext cx="54102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 the game “Civilization”, each civilization leader had an “aggression” rating.  Gandhi was meant to be peaceful, and had a score of 1.</a:t>
            </a:r>
          </a:p>
          <a:p>
            <a:pPr fontAlgn="auto"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If you adopted “democracy”, all players’ aggression reduced by 2.  Gandhi’s went from 1 to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255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  <a:p>
            <a:pPr fontAlgn="auto">
              <a:spcAft>
                <a:spcPts val="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Gandhi then became a big fan of nuclear weapons.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A885BA-E7C4-5C44-8C2A-B123A543CCE9}"/>
              </a:ext>
            </a:extLst>
          </p:cNvPr>
          <p:cNvSpPr txBox="1"/>
          <p:nvPr/>
        </p:nvSpPr>
        <p:spPr>
          <a:xfrm>
            <a:off x="7036767" y="5425867"/>
            <a:ext cx="37032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kotaku.com</a:t>
            </a:r>
            <a:r>
              <a:rPr lang="en-US" sz="800" dirty="0"/>
              <a:t>/why-gandhi-is-such-an-asshole-in-civilization-1653818245</a:t>
            </a:r>
          </a:p>
        </p:txBody>
      </p:sp>
    </p:spTree>
    <p:extLst>
      <p:ext uri="{BB962C8B-B14F-4D97-AF65-F5344CB8AC3E}">
        <p14:creationId xmlns:p14="http://schemas.microsoft.com/office/powerpoint/2010/main" val="645573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Bits and Bytes</a:t>
            </a:r>
          </a:p>
          <a:p>
            <a:r>
              <a:rPr lang="en-US" dirty="0"/>
              <a:t>Hexadecimal</a:t>
            </a:r>
          </a:p>
          <a:p>
            <a:r>
              <a:rPr lang="en-US" dirty="0"/>
              <a:t>Integer Representations</a:t>
            </a:r>
          </a:p>
          <a:p>
            <a:r>
              <a:rPr lang="en-US" dirty="0"/>
              <a:t>Unsigned Integers</a:t>
            </a:r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dirty="0"/>
              <a:t>Signed Integers</a:t>
            </a:r>
          </a:p>
          <a:p>
            <a:r>
              <a:rPr lang="en-US" dirty="0"/>
              <a:t>Casting and Combining Types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Next time: </a:t>
            </a:r>
            <a:r>
              <a:rPr lang="en-US" dirty="0"/>
              <a:t>How can we manipulate individual bits and bytes?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69768762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4AD7B-E387-544C-892E-9D55216F3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D98A2-C920-CB4E-B3CC-3E4A03A0A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8524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05162-6116-314D-BB3C-EA613C073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printf</a:t>
            </a:r>
            <a:r>
              <a:rPr lang="en-US" dirty="0"/>
              <a:t> and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99B00-C1BE-8944-A1BB-1F3E75349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3 placeholders for 32-bit integers that we can use:</a:t>
            </a:r>
          </a:p>
          <a:p>
            <a:pPr lvl="1"/>
            <a:r>
              <a:rPr lang="en-US" dirty="0"/>
              <a:t>%d: signed 32-bit </a:t>
            </a:r>
            <a:r>
              <a:rPr lang="en-US" dirty="0" err="1"/>
              <a:t>int</a:t>
            </a:r>
            <a:endParaRPr lang="en-US" dirty="0"/>
          </a:p>
          <a:p>
            <a:pPr lvl="1"/>
            <a:r>
              <a:rPr lang="en-US" dirty="0"/>
              <a:t>%u: unsigned 32-bit </a:t>
            </a:r>
            <a:r>
              <a:rPr lang="en-US" dirty="0" err="1"/>
              <a:t>int</a:t>
            </a:r>
            <a:endParaRPr lang="en-US" dirty="0"/>
          </a:p>
          <a:p>
            <a:pPr lvl="1"/>
            <a:r>
              <a:rPr lang="en-US" dirty="0"/>
              <a:t>%x: hex 32-bit </a:t>
            </a:r>
            <a:r>
              <a:rPr lang="en-US" dirty="0" err="1"/>
              <a:t>int</a:t>
            </a:r>
            <a:endParaRPr lang="en-US" dirty="0"/>
          </a:p>
          <a:p>
            <a:r>
              <a:rPr lang="en-US" dirty="0"/>
              <a:t>As long as the value is a 32-bit type,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/>
              <a:t> will </a:t>
            </a:r>
            <a:r>
              <a:rPr lang="en-US" b="1" dirty="0"/>
              <a:t>treat it according to the placeholder!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77448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BA47D-5D35-224E-BA10-1A3DBA076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8AD8F-97FC-CC47-A82A-40FBD2496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at the byte level when we cast between variable types?  </a:t>
            </a:r>
            <a:r>
              <a:rPr lang="en-US" b="1" dirty="0"/>
              <a:t>The bytes remain the same!</a:t>
            </a:r>
            <a:r>
              <a:rPr lang="en-US" dirty="0"/>
              <a:t>  </a:t>
            </a:r>
            <a:r>
              <a:rPr lang="en-US" b="1" dirty="0">
                <a:solidFill>
                  <a:srgbClr val="C00000"/>
                </a:solidFill>
              </a:rPr>
              <a:t>This means they may be interpreted differently depending on the type.</a:t>
            </a:r>
          </a:p>
          <a:p>
            <a:endParaRPr lang="en-US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v = -12345;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unsigned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v;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("v = %d,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%u\n", v,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prints out: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"v = -12345,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4294954951"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 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30615225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POLL_EMBED_ID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efault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8317</TotalTime>
  <Words>4974</Words>
  <Application>Microsoft Macintosh PowerPoint</Application>
  <PresentationFormat>Widescreen</PresentationFormat>
  <Paragraphs>1147</Paragraphs>
  <Slides>113</Slides>
  <Notes>113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113</vt:i4>
      </vt:variant>
    </vt:vector>
  </HeadingPairs>
  <TitlesOfParts>
    <vt:vector size="122" baseType="lpstr">
      <vt:lpstr>Andale Mono</vt:lpstr>
      <vt:lpstr>Arial</vt:lpstr>
      <vt:lpstr>Calibri</vt:lpstr>
      <vt:lpstr>Consolas</vt:lpstr>
      <vt:lpstr>Courier</vt:lpstr>
      <vt:lpstr>Helvetica Neue</vt:lpstr>
      <vt:lpstr>Tahoma</vt:lpstr>
      <vt:lpstr>Verdana</vt:lpstr>
      <vt:lpstr>Default Design</vt:lpstr>
      <vt:lpstr>CS107 Spring 2019, Lecture 2 Bits and Bytes; Integer Representations</vt:lpstr>
      <vt:lpstr>CS107 Topic 1: How can a computer represent integer numbers? </vt:lpstr>
      <vt:lpstr>Demo: Unexpected Behavior</vt:lpstr>
      <vt:lpstr>Plan For Today</vt:lpstr>
      <vt:lpstr>Plan For Today</vt:lpstr>
      <vt:lpstr>PowerPoint Presentation</vt:lpstr>
      <vt:lpstr>PowerPoint Presentation</vt:lpstr>
      <vt:lpstr>Bits</vt:lpstr>
      <vt:lpstr>One Bit At A Time</vt:lpstr>
      <vt:lpstr>Base 10</vt:lpstr>
      <vt:lpstr>Base 10</vt:lpstr>
      <vt:lpstr>Base 10</vt:lpstr>
      <vt:lpstr>Base 10</vt:lpstr>
      <vt:lpstr>Base 10</vt:lpstr>
      <vt:lpstr>Base 2</vt:lpstr>
      <vt:lpstr>Base 2</vt:lpstr>
      <vt:lpstr>Base 2</vt:lpstr>
      <vt:lpstr>Base 2</vt:lpstr>
      <vt:lpstr>Base 10 to Base 2</vt:lpstr>
      <vt:lpstr>Base 10 to Base 2</vt:lpstr>
      <vt:lpstr>Base 10 to Base 2</vt:lpstr>
      <vt:lpstr>Base 10 to Base 2</vt:lpstr>
      <vt:lpstr>Base 10 to Base 2</vt:lpstr>
      <vt:lpstr>Base 10 to Base 2</vt:lpstr>
      <vt:lpstr>Base 10 to Base 2</vt:lpstr>
      <vt:lpstr>Practice: Base 2 to Base 10</vt:lpstr>
      <vt:lpstr>PowerPoint Presentation</vt:lpstr>
      <vt:lpstr>Practice: Base 10 to Base 2</vt:lpstr>
      <vt:lpstr>PowerPoint Presentation</vt:lpstr>
      <vt:lpstr>Byte Values</vt:lpstr>
      <vt:lpstr>Byte Values</vt:lpstr>
      <vt:lpstr>Byte Values</vt:lpstr>
      <vt:lpstr>Byte Values</vt:lpstr>
      <vt:lpstr>Byte Values</vt:lpstr>
      <vt:lpstr>Multiplying by Base</vt:lpstr>
      <vt:lpstr>Plan For Today</vt:lpstr>
      <vt:lpstr>Hexadecimal</vt:lpstr>
      <vt:lpstr>Hexadecimal</vt:lpstr>
      <vt:lpstr>Hexadecimal</vt:lpstr>
      <vt:lpstr>Hexadecimal</vt:lpstr>
      <vt:lpstr>Hexadecimal</vt:lpstr>
      <vt:lpstr>Hexadecimal</vt:lpstr>
      <vt:lpstr>Practice: Hexadecimal to Binary</vt:lpstr>
      <vt:lpstr>Practice: Hexadecimal to Binary</vt:lpstr>
      <vt:lpstr>Practice: Hexadecimal to Binary</vt:lpstr>
      <vt:lpstr>Practice: Hexadecimal to Binary</vt:lpstr>
      <vt:lpstr>Plan For Today</vt:lpstr>
      <vt:lpstr>Number Representations</vt:lpstr>
      <vt:lpstr>Number Representations</vt:lpstr>
      <vt:lpstr>32-Bit and 64-Bit</vt:lpstr>
      <vt:lpstr>Number Representations</vt:lpstr>
      <vt:lpstr>Number Representations</vt:lpstr>
      <vt:lpstr>Plan For Today</vt:lpstr>
      <vt:lpstr>Unsigned Integers</vt:lpstr>
      <vt:lpstr>Unsigned Integers</vt:lpstr>
      <vt:lpstr>Plan For Today</vt:lpstr>
      <vt:lpstr>Announcements</vt:lpstr>
      <vt:lpstr>Let’s Take A Break</vt:lpstr>
      <vt:lpstr>Plan For Today</vt:lpstr>
      <vt:lpstr>Signed Integers</vt:lpstr>
      <vt:lpstr>Signed Integers</vt:lpstr>
      <vt:lpstr>Sign Magnitude Representation</vt:lpstr>
      <vt:lpstr>Sign Magnitude Representation</vt:lpstr>
      <vt:lpstr>Sign Magnitude Representation</vt:lpstr>
      <vt:lpstr>Sign Magnitude Representation</vt:lpstr>
      <vt:lpstr>A Better Idea</vt:lpstr>
      <vt:lpstr>A Better Idea</vt:lpstr>
      <vt:lpstr>A Better Idea</vt:lpstr>
      <vt:lpstr>A Better Idea</vt:lpstr>
      <vt:lpstr>A Better Idea</vt:lpstr>
      <vt:lpstr>A Better Idea</vt:lpstr>
      <vt:lpstr>A Better Idea</vt:lpstr>
      <vt:lpstr>There Seems Like a Pattern Here…</vt:lpstr>
      <vt:lpstr>There Seems Like a Pattern Here…</vt:lpstr>
      <vt:lpstr>Another Trick</vt:lpstr>
      <vt:lpstr>Another Trick</vt:lpstr>
      <vt:lpstr>Another Trick</vt:lpstr>
      <vt:lpstr>Two’s Complement</vt:lpstr>
      <vt:lpstr>Two’s Complement</vt:lpstr>
      <vt:lpstr>Two’s Complement</vt:lpstr>
      <vt:lpstr>Two’s Complement</vt:lpstr>
      <vt:lpstr>Two’s Complement</vt:lpstr>
      <vt:lpstr>Two’s Complement</vt:lpstr>
      <vt:lpstr>Practice: Two’s Complement</vt:lpstr>
      <vt:lpstr>Practice: Two’s Complement</vt:lpstr>
      <vt:lpstr>Plan For Today</vt:lpstr>
      <vt:lpstr>Overflow and Underflow</vt:lpstr>
      <vt:lpstr>Min and Max Integer Values</vt:lpstr>
      <vt:lpstr>Overflow and Underflow</vt:lpstr>
      <vt:lpstr>Overflow</vt:lpstr>
      <vt:lpstr>Unsigned Integers</vt:lpstr>
      <vt:lpstr>Signed Numbers</vt:lpstr>
      <vt:lpstr>Overflow In Practice: PSY</vt:lpstr>
      <vt:lpstr>Overflow In Practice: Timestamps</vt:lpstr>
      <vt:lpstr>Underflow In Practice: Gandhi</vt:lpstr>
      <vt:lpstr>Recap</vt:lpstr>
      <vt:lpstr>Extra Slides</vt:lpstr>
      <vt:lpstr>printf and Integers</vt:lpstr>
      <vt:lpstr>Casting</vt:lpstr>
      <vt:lpstr>Casting</vt:lpstr>
      <vt:lpstr>Casting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Expanding Bit Representations</vt:lpstr>
      <vt:lpstr>Expanding Bit Representation</vt:lpstr>
      <vt:lpstr>Expanding Bit Representation</vt:lpstr>
      <vt:lpstr>Truncating Bit Representation</vt:lpstr>
      <vt:lpstr>Truncating Bit Representation</vt:lpstr>
      <vt:lpstr>Truncating Bit Representation</vt:lpstr>
      <vt:lpstr>The sizeof Operator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106A Lecture Slides</dc:title>
  <dc:creator/>
  <cp:keywords/>
  <dc:description/>
  <cp:lastModifiedBy>Nicholas Paul Troccoli</cp:lastModifiedBy>
  <cp:revision>810</cp:revision>
  <cp:lastPrinted>2019-04-05T19:17:15Z</cp:lastPrinted>
  <dcterms:created xsi:type="dcterms:W3CDTF">2008-06-28T20:57:21Z</dcterms:created>
  <dcterms:modified xsi:type="dcterms:W3CDTF">2019-04-10T17:33:37Z</dcterms:modified>
</cp:coreProperties>
</file>